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5143500" cx="9144000"/>
  <p:notesSz cx="6858000" cy="9144000"/>
  <p:embeddedFontLst>
    <p:embeddedFont>
      <p:font typeface="Sniglet"/>
      <p:regular r:id="rId28"/>
    </p:embeddedFont>
    <p:embeddedFont>
      <p:font typeface="Dosis"/>
      <p:regular r:id="rId29"/>
      <p:bold r:id="rId30"/>
    </p:embeddedFont>
    <p:embeddedFont>
      <p:font typeface="Ubuntu"/>
      <p:regular r:id="rId31"/>
      <p:bold r:id="rId32"/>
      <p:italic r:id="rId33"/>
      <p:boldItalic r:id="rId34"/>
    </p:embeddedFont>
    <p:embeddedFont>
      <p:font typeface="Viga"/>
      <p:regular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font" Target="fonts/Sniglet-regular.fntdata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Dosis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Ubuntu-regular.fntdata"/><Relationship Id="rId30" Type="http://schemas.openxmlformats.org/officeDocument/2006/relationships/font" Target="fonts/Dosis-bold.fntdata"/><Relationship Id="rId11" Type="http://schemas.openxmlformats.org/officeDocument/2006/relationships/slide" Target="slides/slide7.xml"/><Relationship Id="rId33" Type="http://schemas.openxmlformats.org/officeDocument/2006/relationships/font" Target="fonts/Ubuntu-italic.fntdata"/><Relationship Id="rId10" Type="http://schemas.openxmlformats.org/officeDocument/2006/relationships/slide" Target="slides/slide6.xml"/><Relationship Id="rId32" Type="http://schemas.openxmlformats.org/officeDocument/2006/relationships/font" Target="fonts/Ubuntu-bold.fntdata"/><Relationship Id="rId13" Type="http://schemas.openxmlformats.org/officeDocument/2006/relationships/slide" Target="slides/slide9.xml"/><Relationship Id="rId35" Type="http://schemas.openxmlformats.org/officeDocument/2006/relationships/font" Target="fonts/Viga-regular.fntdata"/><Relationship Id="rId12" Type="http://schemas.openxmlformats.org/officeDocument/2006/relationships/slide" Target="slides/slide8.xml"/><Relationship Id="rId34" Type="http://schemas.openxmlformats.org/officeDocument/2006/relationships/font" Target="fonts/Ubuntu-boldItalic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mz" TargetMode="External"/><Relationship Id="rId3" Type="http://schemas.openxmlformats.org/officeDocument/2006/relationships/hyperlink" Target="https://docs.google.com/presentation/d/1C883Q3svDDQERKPIVhIL4B-BzKTFnbb8zMDe43gYZ8E/edit?usp=sharing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presentation/d/e/2PACX-1vRaOVf8rIatmJn9V8CRmahmsrQuvYKq4pmuWlP5LAQ2TDC4uoF6WC5puQS7G1TwvV6jBmjknAAe3Zf1/pub?start=false&amp;loop=false&amp;delayms=3000" TargetMode="External"/><Relationship Id="rId3" Type="http://schemas.openxmlformats.org/officeDocument/2006/relationships/hyperlink" Target="https://docs.google.com/presentation/d/e/2PACX-1vTbGhU9S847fU0q7PrHDycxc_TQIqF6fBy98q6W3hsfCFz9FFLLA6PaNLR00PU8Z1g2zoCgB2wDC15i/pub?start=false&amp;loop=false&amp;delayms=3000" TargetMode="External"/><Relationship Id="rId4" Type="http://schemas.openxmlformats.org/officeDocument/2006/relationships/hyperlink" Target="https://docs.google.com/presentation/d/175K9i6IAVkVrtwey4a-1fJ7p44JnOUuipbZ_9itb5TI/edit?usp=sharing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n0" TargetMode="External"/><Relationship Id="rId3" Type="http://schemas.openxmlformats.org/officeDocument/2006/relationships/hyperlink" Target="https://campus.recit.qc.ca/enrol/index.php?id=284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tinkercad.com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presentation/d/1bM906pJSrekydfa9BOq3Wj4_Zo3RbveI4V4isNwFht0/edit?usp=sharing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presentation/d/1O9xg35rdNUSe6SXiyJYD-dbitVBbyDcsY9JRAjAU0Q4/edit?usp=sharing" TargetMode="Externa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mod/assign/view.php?id=9019" TargetMode="Externa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c8331b21c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9" name="Google Shape;539;gc8331b21c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78082568b6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78082568b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la présentation web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http://recit.org/ul/qmz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Lien vers le document modifiable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https://docs.google.com/presentation/d/1C883Q3svDDQERKPIVhIL4B-BzKTFnbb8zMDe43gYZ8E/edit?usp=sharing</a:t>
            </a: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 défis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https://docs.google.com/presentation/d/e/2PACX-1vRaOVf8rIatmJn9V8CRmahmsrQuvYKq4pmuWlP5LAQ2TDC4uoF6WC5puQS7G1TwvV6jBmjknAAe3Zf1/pub?start=false&amp;loop=false&amp;delayms=3000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Défi Arduino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https://docs.google.com/presentation/d/e/2PACX-1vTbGhU9S847fU0q7PrHDycxc_TQIqF6fBy98q6W3hsfCFz9FFLLA6PaNLR00PU8Z1g2zoCgB2wDC15i/pub?start=false&amp;loop=false&amp;delayms=3000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Selon niveau, lever la main pour des questions, suivre les documents… créer idées.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https://docs.google.com/presentation/d/175K9i6IAVkVrtwey4a-1fJ7p44JnOUuipbZ_9itb5TI/edit?usp=sharing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9680102a69_0_6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9680102a69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Capture d’écran pour la liste pour la liste de participants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Lien vers le cours RV virtuels du RÉCIT MST : </a:t>
            </a:r>
            <a:r>
              <a:rPr lang="en" u="sng">
                <a:solidFill>
                  <a:schemeClr val="hlink"/>
                </a:solidFill>
                <a:hlinkClick r:id="rId2"/>
              </a:rPr>
              <a:t>recit.org/ul/qn0</a:t>
            </a:r>
            <a:r>
              <a:rPr lang="en">
                <a:solidFill>
                  <a:schemeClr val="dk1"/>
                </a:solidFill>
              </a:rPr>
              <a:t>ou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https://campus.recit.qc.ca/enrol/index.php?id=284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78082568b6_0_287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78082568b6_0_28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Tinkercad Circuits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https://www.tinkercad.com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8712bfcacb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8712bfcac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8712bfcacb_0_5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8712bfcacb_0_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8712bfcacb_0_5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8712bfcacb_0_5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8712bfcacb_0_5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8712bfcacb_0_5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8712bfcacb_0_5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8712bfcacb_0_5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8712bfcacb_0_5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g8712bfcacb_0_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8712bfcacb_0_5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8712bfcacb_0_5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8712bfcacb_0_56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8712bfcacb_0_5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8712bfcacb_0_56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8712bfcacb_0_5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8712bfcacb_0_57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8712bfcacb_0_5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c35d759d86_1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c35d759d86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l’activité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https://docs.google.com/presentation/d/1bM906pJSrekydfa9BOq3Wj4_Zo3RbveI4V4isNwFht0/edit?usp=sharing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c35d759d86_1_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c35d759d86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google slides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https://docs.google.com/presentation/d/1O9xg35rdNUSe6SXiyJYD-dbitVBbyDcsY9JRAjAU0Q4/edit?usp=sharing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9680102a69_0_59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9680102a69_0_5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c89685afde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c89685afd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obtenir le badge de participation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https://campus.recit.qc.ca/mod/assign/view.php?id=9019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78082568b6_0_23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78082568b6_0_2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c8331b21c7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7" name="Google Shape;687;gc8331b21c7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c8331b21c7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9" name="Google Shape;709;gc8331b21c7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rgbClr val="E83C6C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c8331b21c7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6" name="Google Shape;716;gc8331b21c7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3">
  <p:cSld name="TITLE_3"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7" name="Google Shape;527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8" name="Google Shape;52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4"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31" name="Google Shape;53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32" name="Google Shape;53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 1">
  <p:cSld name="TITLE_5"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35" name="Google Shape;535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36" name="Google Shape;53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5.jpg"/><Relationship Id="rId4" Type="http://schemas.openxmlformats.org/officeDocument/2006/relationships/image" Target="../media/image16.png"/><Relationship Id="rId9" Type="http://schemas.openxmlformats.org/officeDocument/2006/relationships/hyperlink" Target="mailto:equipe@recitmst.qc.ca" TargetMode="External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hyperlink" Target="https://creativecommons.org/licenses/by-nc-sa/4.0/deed.fr" TargetMode="External"/><Relationship Id="rId8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hyperlink" Target="http://recit.org/ul/qmz" TargetMode="External"/><Relationship Id="rId5" Type="http://schemas.openxmlformats.org/officeDocument/2006/relationships/image" Target="../media/image1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ocs.google.com/presentation/d/e/2PACX-1vRaOVf8rIatmJn9V8CRmahmsrQuvYKq4pmuWlP5LAQ2TDC4uoF6WC5puQS7G1TwvV6jBmjknAAe3Zf1/pub?start=false&amp;loop=false&amp;delayms=3000" TargetMode="External"/><Relationship Id="rId4" Type="http://schemas.openxmlformats.org/officeDocument/2006/relationships/hyperlink" Target="https://docs.google.com/presentation/d/1bXK6LgkoL1vlOcwPFPI11-iBiu-SS4Fhgw75mlghWa8/edit?usp=sharing" TargetMode="External"/><Relationship Id="rId5" Type="http://schemas.openxmlformats.org/officeDocument/2006/relationships/hyperlink" Target="https://docs.google.com/presentation/d/e/2PACX-1vTbGhU9S847fU0q7PrHDycxc_TQIqF6fBy98q6W3hsfCFz9FFLLA6PaNLR00PU8Z1g2zoCgB2wDC15i/pub?start=false&amp;loop=false&amp;delayms=3000" TargetMode="External"/><Relationship Id="rId6" Type="http://schemas.openxmlformats.org/officeDocument/2006/relationships/hyperlink" Target="https://docs.google.com/presentation/d/1O9xg35rdNUSe6SXiyJYD-dbitVBbyDcsY9JRAjAU0Q4/edit?usp=sharing" TargetMode="External"/><Relationship Id="rId7" Type="http://schemas.openxmlformats.org/officeDocument/2006/relationships/hyperlink" Target="https://campus.recit.qc.ca/course/view.php?id=286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hyperlink" Target="http://recit.org/ul/qn0" TargetMode="External"/><Relationship Id="rId5" Type="http://schemas.openxmlformats.org/officeDocument/2006/relationships/hyperlink" Target="https://campus.recit.qc.ca/enrol/index.php?id=284" TargetMode="External"/><Relationship Id="rId6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hyperlink" Target="https://www.tinkercad.com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docs.google.com/presentation/d/1bM906pJSrekydfa9BOq3Wj4_Zo3RbveI4V4isNwFht0/edit?usp=sharing" TargetMode="External"/><Relationship Id="rId4" Type="http://schemas.openxmlformats.org/officeDocument/2006/relationships/image" Target="../media/image2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docs.google.com/presentation/d/1O9xg35rdNUSe6SXiyJYD-dbitVBbyDcsY9JRAjAU0Q4/edit?usp=sharing" TargetMode="External"/><Relationship Id="rId4" Type="http://schemas.openxmlformats.org/officeDocument/2006/relationships/image" Target="../media/image2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www.geogebra.org/" TargetMode="External"/><Relationship Id="rId4" Type="http://schemas.openxmlformats.org/officeDocument/2006/relationships/hyperlink" Target="https://zoom.us/j/93849137106" TargetMode="External"/><Relationship Id="rId5" Type="http://schemas.openxmlformats.org/officeDocument/2006/relationships/image" Target="../media/image2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campus.recit.qc.ca/login/index.php" TargetMode="External"/><Relationship Id="rId4" Type="http://schemas.openxmlformats.org/officeDocument/2006/relationships/hyperlink" Target="https://campus.recit.qc.ca/enrol/index.php?id=284" TargetMode="External"/><Relationship Id="rId5" Type="http://schemas.openxmlformats.org/officeDocument/2006/relationships/hyperlink" Target="https://campus.recit.qc.ca/mod/assign/view.php?id=9019" TargetMode="External"/><Relationship Id="rId6" Type="http://schemas.openxmlformats.org/officeDocument/2006/relationships/image" Target="../media/image31.png"/></Relationships>
</file>

<file path=ppt/slides/_rels/slide20.xml.rels><?xml version="1.0" encoding="UTF-8" standalone="yes"?><Relationships xmlns="http://schemas.openxmlformats.org/package/2006/relationships"><Relationship Id="rId10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Relationship Id="rId4" Type="http://schemas.openxmlformats.org/officeDocument/2006/relationships/hyperlink" Target="mailto:equipe@recitmst.qc.ca" TargetMode="External"/><Relationship Id="rId9" Type="http://schemas.openxmlformats.org/officeDocument/2006/relationships/hyperlink" Target="https://www.slidescarnival.com/" TargetMode="External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_rels/slide21.xml.rels><?xml version="1.0" encoding="UTF-8" standalone="yes"?><Relationships xmlns="http://schemas.openxmlformats.org/package/2006/relationships"><Relationship Id="rId11" Type="http://schemas.openxmlformats.org/officeDocument/2006/relationships/image" Target="../media/image34.png"/><Relationship Id="rId10" Type="http://schemas.openxmlformats.org/officeDocument/2006/relationships/image" Target="../media/image33.png"/><Relationship Id="rId1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2.jpg"/><Relationship Id="rId4" Type="http://schemas.openxmlformats.org/officeDocument/2006/relationships/image" Target="../media/image26.jpg"/><Relationship Id="rId9" Type="http://schemas.openxmlformats.org/officeDocument/2006/relationships/image" Target="../media/image22.png"/><Relationship Id="rId5" Type="http://schemas.openxmlformats.org/officeDocument/2006/relationships/hyperlink" Target="https://monurl.ca/ateliers21" TargetMode="External"/><Relationship Id="rId6" Type="http://schemas.openxmlformats.org/officeDocument/2006/relationships/image" Target="../media/image28.png"/><Relationship Id="rId7" Type="http://schemas.openxmlformats.org/officeDocument/2006/relationships/image" Target="../media/image30.png"/><Relationship Id="rId8" Type="http://schemas.openxmlformats.org/officeDocument/2006/relationships/image" Target="../media/image35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6.jpg"/><Relationship Id="rId4" Type="http://schemas.openxmlformats.org/officeDocument/2006/relationships/image" Target="../media/image29.png"/><Relationship Id="rId5" Type="http://schemas.openxmlformats.org/officeDocument/2006/relationships/image" Target="../media/image3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16"/>
          <p:cNvSpPr txBox="1"/>
          <p:nvPr>
            <p:ph type="ctrTitle"/>
          </p:nvPr>
        </p:nvSpPr>
        <p:spPr>
          <a:xfrm>
            <a:off x="0" y="1114450"/>
            <a:ext cx="9144000" cy="202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solidFill>
                  <a:srgbClr val="666666"/>
                </a:solidFill>
                <a:latin typeface="Viga"/>
                <a:ea typeface="Viga"/>
                <a:cs typeface="Viga"/>
                <a:sym typeface="Viga"/>
              </a:rPr>
              <a:t>Tinkercad Circuits</a:t>
            </a:r>
            <a:endParaRPr sz="4700">
              <a:solidFill>
                <a:srgbClr val="666666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666666"/>
                </a:solidFill>
                <a:latin typeface="Viga"/>
                <a:ea typeface="Viga"/>
                <a:cs typeface="Viga"/>
                <a:sym typeface="Viga"/>
              </a:rPr>
              <a:t>Circuits électriques et Arduino UNO</a:t>
            </a:r>
            <a:endParaRPr sz="3300">
              <a:solidFill>
                <a:srgbClr val="666666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666666"/>
                </a:solidFill>
                <a:latin typeface="Viga"/>
                <a:ea typeface="Viga"/>
                <a:cs typeface="Viga"/>
                <a:sym typeface="Viga"/>
              </a:rPr>
              <a:t>Atelier  2754</a:t>
            </a:r>
            <a:endParaRPr sz="3300">
              <a:solidFill>
                <a:srgbClr val="666666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42" name="Google Shape;54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765" y="2702675"/>
            <a:ext cx="2304600" cy="1725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069B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43" name="Google Shape;54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422">
            <a:off x="3415388" y="3332711"/>
            <a:ext cx="2446500" cy="831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069B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44" name="Google Shape;544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21158" y="2795868"/>
            <a:ext cx="1737000" cy="1772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069B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45" name="Google Shape;545;p16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7113" y="4547790"/>
            <a:ext cx="1077165" cy="376875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16"/>
          <p:cNvSpPr txBox="1"/>
          <p:nvPr/>
        </p:nvSpPr>
        <p:spPr>
          <a:xfrm>
            <a:off x="1353925" y="4599438"/>
            <a:ext cx="15879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97A7"/>
                </a:solidFill>
                <a:latin typeface="Viga"/>
                <a:ea typeface="Viga"/>
                <a:cs typeface="Viga"/>
                <a:sym typeface="Viga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RÉCIT MST 2021</a:t>
            </a:r>
            <a:endParaRPr>
              <a:solidFill>
                <a:srgbClr val="384F5C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7"/>
          <p:cNvSpPr txBox="1"/>
          <p:nvPr>
            <p:ph idx="4294967295" type="body"/>
          </p:nvPr>
        </p:nvSpPr>
        <p:spPr>
          <a:xfrm>
            <a:off x="4069325" y="1340988"/>
            <a:ext cx="4641300" cy="246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latin typeface="Ubuntu"/>
                <a:ea typeface="Ubuntu"/>
                <a:cs typeface="Ubuntu"/>
                <a:sym typeface="Ubuntu"/>
              </a:rPr>
              <a:t>Marc-André Mercier</a:t>
            </a:r>
            <a:endParaRPr b="1" sz="36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latin typeface="Ubuntu"/>
                <a:ea typeface="Ubuntu"/>
                <a:cs typeface="Ubuntu"/>
                <a:sym typeface="Ubuntu"/>
              </a:rPr>
              <a:t>Pierre Lachance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2" name="Google Shape;552;p17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53" name="Google Shape;55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17"/>
          <p:cNvSpPr txBox="1"/>
          <p:nvPr/>
        </p:nvSpPr>
        <p:spPr>
          <a:xfrm>
            <a:off x="2194650" y="3998925"/>
            <a:ext cx="52527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Lien vers les ressources de l’atelier : </a:t>
            </a:r>
            <a:r>
              <a:rPr b="1"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recit.org/ul/qmz</a:t>
            </a:r>
            <a:endParaRPr b="1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55" name="Google Shape;55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35277" y="1525590"/>
            <a:ext cx="2276900" cy="227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1" name="Google Shape;561;p18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Bienvenue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Qui êtes-vous?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Défis circuits électriques</a:t>
            </a: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(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modifiable</a:t>
            </a: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Défis avec un microcontrôleur Arduino.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Premiers pas Arduino + Tinkercad Circuits</a:t>
            </a: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(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modifiable</a:t>
            </a: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Tinkercad Circuits</a:t>
            </a: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sur Campus RÉCIT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Avez-vous des idées d’utilisations avec vos élèves?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Retour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2" name="Google Shape;562;p1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1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68" name="Google Shape;56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2900" y="796359"/>
            <a:ext cx="1831399" cy="21469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19"/>
          <p:cNvSpPr/>
          <p:nvPr/>
        </p:nvSpPr>
        <p:spPr>
          <a:xfrm>
            <a:off x="1240400" y="1245900"/>
            <a:ext cx="2651700" cy="2651700"/>
          </a:xfrm>
          <a:prstGeom prst="ellipse">
            <a:avLst/>
          </a:prstGeom>
          <a:solidFill>
            <a:srgbClr val="3C78D8"/>
          </a:solidFill>
          <a:ln cap="flat" cmpd="sng" w="9525">
            <a:solidFill>
              <a:srgbClr val="0069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19"/>
          <p:cNvSpPr txBox="1"/>
          <p:nvPr>
            <p:ph idx="1" type="body"/>
          </p:nvPr>
        </p:nvSpPr>
        <p:spPr>
          <a:xfrm>
            <a:off x="1245500" y="1537797"/>
            <a:ext cx="2641500" cy="206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Qui êtes-vous?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Nom, rôle, CSS</a:t>
            </a:r>
            <a:endParaRPr sz="20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(clavardage)</a:t>
            </a:r>
            <a:endParaRPr i="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71" name="Google Shape;571;p19"/>
          <p:cNvSpPr txBox="1"/>
          <p:nvPr/>
        </p:nvSpPr>
        <p:spPr>
          <a:xfrm>
            <a:off x="4846350" y="3721638"/>
            <a:ext cx="2884500" cy="62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recit.org/ul/qn0</a:t>
            </a:r>
            <a:endParaRPr sz="21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72" name="Google Shape;572;p19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78950" y="3159563"/>
            <a:ext cx="20193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2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78" name="Google Shape;57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8387" y="1008012"/>
            <a:ext cx="6927227" cy="2975076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20"/>
          <p:cNvSpPr txBox="1"/>
          <p:nvPr/>
        </p:nvSpPr>
        <p:spPr>
          <a:xfrm>
            <a:off x="1501800" y="121325"/>
            <a:ext cx="61404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3C78D8"/>
                </a:solidFill>
                <a:latin typeface="Viga"/>
                <a:ea typeface="Viga"/>
                <a:cs typeface="Viga"/>
                <a:sym typeface="Viga"/>
              </a:rPr>
              <a:t>Accéder à Tinkercad Circuits</a:t>
            </a:r>
            <a:endParaRPr sz="3200">
              <a:solidFill>
                <a:srgbClr val="3C78D8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80" name="Google Shape;580;p20"/>
          <p:cNvSpPr txBox="1"/>
          <p:nvPr/>
        </p:nvSpPr>
        <p:spPr>
          <a:xfrm>
            <a:off x="1891500" y="4096600"/>
            <a:ext cx="53610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https://www.tinkercad.com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6" name="Google Shape;58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297" y="0"/>
            <a:ext cx="6669405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2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2" name="Google Shape;59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6608" y="0"/>
            <a:ext cx="665078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2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8" name="Google Shape;59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4104" y="0"/>
            <a:ext cx="6655792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4" name="Google Shape;60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1288" y="0"/>
            <a:ext cx="6681424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2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0" name="Google Shape;61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0333" y="0"/>
            <a:ext cx="6643334" cy="5143499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2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6" name="Google Shape;61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0009" y="0"/>
            <a:ext cx="6683983" cy="5143501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2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2" name="Google Shape;62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2648" y="0"/>
            <a:ext cx="6638704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2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8" name="Google Shape;62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8475" y="0"/>
            <a:ext cx="6671800" cy="5193925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4" name="Google Shape;63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7854" y="0"/>
            <a:ext cx="6648292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3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0" name="Google Shape;64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4200" y="0"/>
            <a:ext cx="6715600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3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46" name="Google Shape;646;p31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12400" y="443699"/>
            <a:ext cx="5507700" cy="4256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47" name="Google Shape;647;p31"/>
          <p:cNvSpPr txBox="1"/>
          <p:nvPr>
            <p:ph idx="4294967295" type="title"/>
          </p:nvPr>
        </p:nvSpPr>
        <p:spPr>
          <a:xfrm>
            <a:off x="288225" y="1188150"/>
            <a:ext cx="27978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Activités et matériel prêt à utiliser avec vos élèves en lien avec la programme de 4e sec</a:t>
            </a:r>
            <a:endParaRPr sz="20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8" name="Google Shape;648;p31"/>
          <p:cNvSpPr/>
          <p:nvPr/>
        </p:nvSpPr>
        <p:spPr>
          <a:xfrm>
            <a:off x="363375" y="2807475"/>
            <a:ext cx="2647500" cy="1592400"/>
          </a:xfrm>
          <a:prstGeom prst="roundRect">
            <a:avLst>
              <a:gd fmla="val 16667" name="adj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Cliquez sur l’image pour accéder aux activités</a:t>
            </a:r>
            <a:endParaRPr sz="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32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4" name="Google Shape;654;p32"/>
          <p:cNvSpPr txBox="1"/>
          <p:nvPr>
            <p:ph idx="4294967295" type="title"/>
          </p:nvPr>
        </p:nvSpPr>
        <p:spPr>
          <a:xfrm>
            <a:off x="288225" y="1188150"/>
            <a:ext cx="27978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Activités pour la programmation de Arduino UNO avec Tinkercad Circuits</a:t>
            </a:r>
            <a:endParaRPr sz="20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5" name="Google Shape;655;p32"/>
          <p:cNvSpPr/>
          <p:nvPr/>
        </p:nvSpPr>
        <p:spPr>
          <a:xfrm>
            <a:off x="363375" y="2807475"/>
            <a:ext cx="2647500" cy="1592400"/>
          </a:xfrm>
          <a:prstGeom prst="roundRect">
            <a:avLst>
              <a:gd fmla="val 16667" name="adj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Cliquez sur l’image pour accéder aux activités</a:t>
            </a:r>
            <a:endParaRPr sz="400"/>
          </a:p>
        </p:txBody>
      </p:sp>
      <p:pic>
        <p:nvPicPr>
          <p:cNvPr id="656" name="Google Shape;656;p3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53500" y="348900"/>
            <a:ext cx="5753100" cy="4445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3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2" name="Google Shape;662;p33"/>
          <p:cNvSpPr txBox="1"/>
          <p:nvPr/>
        </p:nvSpPr>
        <p:spPr>
          <a:xfrm>
            <a:off x="943500" y="636075"/>
            <a:ext cx="7257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3C78D8"/>
                </a:solidFill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solidFill>
                <a:srgbClr val="3C78D8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3C78D8"/>
                </a:solidFill>
                <a:latin typeface="Viga"/>
                <a:ea typeface="Viga"/>
                <a:cs typeface="Viga"/>
                <a:sym typeface="Viga"/>
              </a:rPr>
              <a:t>les mercredis matins </a:t>
            </a:r>
            <a:endParaRPr sz="3000">
              <a:solidFill>
                <a:srgbClr val="3C78D8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3C78D8"/>
                </a:solidFill>
                <a:latin typeface="Viga"/>
                <a:ea typeface="Viga"/>
                <a:cs typeface="Viga"/>
                <a:sym typeface="Viga"/>
              </a:rPr>
              <a:t>de 9 h à 11 h 30. </a:t>
            </a:r>
            <a:endParaRPr sz="3000">
              <a:solidFill>
                <a:srgbClr val="3C78D8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3" name="Google Shape;663;p33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64" name="Google Shape;664;p33"/>
          <p:cNvSpPr/>
          <p:nvPr/>
        </p:nvSpPr>
        <p:spPr>
          <a:xfrm>
            <a:off x="2957648" y="1877003"/>
            <a:ext cx="3228699" cy="2173280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65" name="Google Shape;665;p33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1A73E8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https://zoom.us/j/93849137106</a:t>
            </a:r>
            <a:endParaRPr b="1" sz="24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66" name="Google Shape;666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2750" y="1988225"/>
            <a:ext cx="2958601" cy="163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3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2" name="Google Shape;672;p34"/>
          <p:cNvSpPr txBox="1"/>
          <p:nvPr>
            <p:ph idx="4294967295" type="title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3" name="Google Shape;673;p34"/>
          <p:cNvSpPr txBox="1"/>
          <p:nvPr/>
        </p:nvSpPr>
        <p:spPr>
          <a:xfrm>
            <a:off x="4062200" y="1631200"/>
            <a:ext cx="4714800" cy="24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Créer compte gratuit sur </a:t>
            </a:r>
            <a:r>
              <a:rPr lang="en" sz="1600" u="sng">
                <a:solidFill>
                  <a:srgbClr val="0091EA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Campus RÉCIT</a:t>
            </a:r>
            <a:r>
              <a:rPr lang="en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. </a:t>
            </a:r>
            <a:endParaRPr sz="16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Valider avec courriel, se connecter.</a:t>
            </a:r>
            <a:endParaRPr sz="16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S’inscrire à l’autoformation</a:t>
            </a:r>
            <a:r>
              <a:rPr lang="en" sz="1600">
                <a:solidFill>
                  <a:srgbClr val="0091EA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1600" u="sng">
                <a:solidFill>
                  <a:srgbClr val="0091EA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RV virtuels du RÉCIT MST</a:t>
            </a:r>
            <a:r>
              <a:rPr lang="en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 (Bouton « M’inscrire » au bas de la page).</a:t>
            </a:r>
            <a:endParaRPr sz="16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Déposer un commentaire sur </a:t>
            </a:r>
            <a:r>
              <a:rPr lang="en" sz="1600" u="sng">
                <a:solidFill>
                  <a:srgbClr val="0091EA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cette page</a:t>
            </a:r>
            <a:r>
              <a:rPr lang="en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7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74" name="Google Shape;674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91949" y="1354650"/>
            <a:ext cx="2494178" cy="243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35"/>
          <p:cNvSpPr txBox="1"/>
          <p:nvPr>
            <p:ph idx="4294967295" type="ctrTitle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80" name="Google Shape;68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81" name="Google Shape;681;p35"/>
          <p:cNvSpPr txBox="1"/>
          <p:nvPr/>
        </p:nvSpPr>
        <p:spPr>
          <a:xfrm>
            <a:off x="4371400" y="27197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/>
          </a:p>
        </p:txBody>
      </p:sp>
      <p:sp>
        <p:nvSpPr>
          <p:cNvPr id="682" name="Google Shape;682;p35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83" name="Google Shape;683;p35"/>
          <p:cNvSpPr txBox="1"/>
          <p:nvPr/>
        </p:nvSpPr>
        <p:spPr>
          <a:xfrm>
            <a:off x="2451875" y="4528300"/>
            <a:ext cx="5392500" cy="5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 </a:t>
            </a:r>
            <a:r>
              <a:rPr lang="en" sz="800" u="sng">
                <a:solidFill>
                  <a:srgbClr val="0097A7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000000"/>
                </a:solidFill>
              </a:rPr>
              <a:t>.</a:t>
            </a:r>
            <a:r>
              <a:rPr lang="en" sz="800"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Thème : </a:t>
            </a:r>
            <a:r>
              <a:rPr lang="en" sz="800" u="sng">
                <a:solidFill>
                  <a:schemeClr val="hlink"/>
                </a:solidFill>
                <a:hlinkClick r:id="rId9"/>
              </a:rPr>
              <a:t>https://www.slidescarnival.com/</a:t>
            </a:r>
            <a:endParaRPr sz="200"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84" name="Google Shape;684;p3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36"/>
          <p:cNvPicPr preferRelativeResize="0"/>
          <p:nvPr/>
        </p:nvPicPr>
        <p:blipFill rotWithShape="1">
          <a:blip r:embed="rId4">
            <a:alphaModFix/>
          </a:blip>
          <a:srcRect b="0" l="25042" r="23914" t="0"/>
          <a:stretch/>
        </p:blipFill>
        <p:spPr>
          <a:xfrm>
            <a:off x="6261050" y="4405700"/>
            <a:ext cx="2869356" cy="628200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36"/>
          <p:cNvSpPr txBox="1"/>
          <p:nvPr>
            <p:ph idx="1" type="subTitle"/>
          </p:nvPr>
        </p:nvSpPr>
        <p:spPr>
          <a:xfrm>
            <a:off x="3355325" y="2623250"/>
            <a:ext cx="2616300" cy="22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 sz="1200">
                <a:solidFill>
                  <a:srgbClr val="666666"/>
                </a:solidFill>
              </a:rPr>
              <a:t>2- </a:t>
            </a:r>
            <a:r>
              <a:rPr lang="en" sz="1100">
                <a:solidFill>
                  <a:srgbClr val="1155CC"/>
                </a:solidFill>
              </a:rPr>
              <a:t>👉 </a:t>
            </a:r>
            <a:r>
              <a:rPr lang="en" sz="1100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monurl.ca/ateliers21</a:t>
            </a:r>
            <a:endParaRPr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en" sz="1200">
                <a:solidFill>
                  <a:srgbClr val="666666"/>
                </a:solidFill>
              </a:rPr>
              <a:t>3- </a:t>
            </a:r>
            <a:r>
              <a:rPr lang="en" sz="1100">
                <a:solidFill>
                  <a:srgbClr val="666666"/>
                </a:solidFill>
              </a:rPr>
              <a:t>Dans notre plateforme évènementielle, vous pouvez évaluer directement votre atelier en cliquant sur le lien « </a:t>
            </a:r>
            <a:r>
              <a:rPr b="1" i="1" lang="en" sz="1100">
                <a:solidFill>
                  <a:srgbClr val="666666"/>
                </a:solidFill>
              </a:rPr>
              <a:t>évaluer cet atelier </a:t>
            </a:r>
            <a:r>
              <a:rPr lang="en" sz="1100">
                <a:solidFill>
                  <a:srgbClr val="666666"/>
                </a:solidFill>
              </a:rPr>
              <a:t>» qui se trouve en fin de descriptif. </a:t>
            </a:r>
            <a:endParaRPr sz="1100">
              <a:solidFill>
                <a:srgbClr val="666666"/>
              </a:solidFill>
            </a:endParaRPr>
          </a:p>
        </p:txBody>
      </p:sp>
      <p:pic>
        <p:nvPicPr>
          <p:cNvPr id="691" name="Google Shape;691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902319" y="1135175"/>
            <a:ext cx="1396900" cy="1396900"/>
          </a:xfrm>
          <a:prstGeom prst="rect">
            <a:avLst/>
          </a:prstGeom>
          <a:noFill/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692" name="Google Shape;692;p36"/>
          <p:cNvCxnSpPr/>
          <p:nvPr/>
        </p:nvCxnSpPr>
        <p:spPr>
          <a:xfrm>
            <a:off x="3061617" y="3925"/>
            <a:ext cx="0" cy="499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3" name="Google Shape;693;p36"/>
          <p:cNvCxnSpPr/>
          <p:nvPr/>
        </p:nvCxnSpPr>
        <p:spPr>
          <a:xfrm>
            <a:off x="6104083" y="-4625"/>
            <a:ext cx="0" cy="501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94" name="Google Shape;694;p36"/>
          <p:cNvSpPr txBox="1"/>
          <p:nvPr>
            <p:ph type="ctrTitle"/>
          </p:nvPr>
        </p:nvSpPr>
        <p:spPr>
          <a:xfrm>
            <a:off x="6329675" y="401075"/>
            <a:ext cx="24273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1800">
                <a:solidFill>
                  <a:srgbClr val="E83C6C"/>
                </a:solidFill>
              </a:rPr>
              <a:t>Activité de clôture</a:t>
            </a:r>
            <a:br>
              <a:rPr b="1" lang="en" sz="1800">
                <a:solidFill>
                  <a:srgbClr val="E83C6C"/>
                </a:solidFill>
              </a:rPr>
            </a:br>
            <a:r>
              <a:rPr lang="en" sz="1200">
                <a:solidFill>
                  <a:srgbClr val="E83C6C"/>
                </a:solidFill>
              </a:rPr>
              <a:t>Jeudi 1</a:t>
            </a:r>
            <a:r>
              <a:rPr baseline="30000" lang="en" sz="1200">
                <a:solidFill>
                  <a:srgbClr val="E83C6C"/>
                </a:solidFill>
              </a:rPr>
              <a:t>er</a:t>
            </a:r>
            <a:r>
              <a:rPr lang="en" sz="1200">
                <a:solidFill>
                  <a:srgbClr val="E83C6C"/>
                </a:solidFill>
              </a:rPr>
              <a:t> avril 2021, à 14</a:t>
            </a:r>
            <a:r>
              <a:rPr lang="en" sz="500">
                <a:solidFill>
                  <a:srgbClr val="E83C6C"/>
                </a:solidFill>
              </a:rPr>
              <a:t> </a:t>
            </a:r>
            <a:r>
              <a:rPr lang="en" sz="1200">
                <a:solidFill>
                  <a:srgbClr val="E83C6C"/>
                </a:solidFill>
              </a:rPr>
              <a:t>h</a:t>
            </a:r>
            <a:r>
              <a:rPr lang="en" sz="500">
                <a:solidFill>
                  <a:srgbClr val="E83C6C"/>
                </a:solidFill>
              </a:rPr>
              <a:t> </a:t>
            </a:r>
            <a:r>
              <a:rPr lang="en" sz="1200">
                <a:solidFill>
                  <a:srgbClr val="E83C6C"/>
                </a:solidFill>
              </a:rPr>
              <a:t>35</a:t>
            </a:r>
            <a:endParaRPr b="1" sz="1800">
              <a:solidFill>
                <a:srgbClr val="E83C6C"/>
              </a:solidFill>
            </a:endParaRPr>
          </a:p>
        </p:txBody>
      </p:sp>
      <p:sp>
        <p:nvSpPr>
          <p:cNvPr id="695" name="Google Shape;695;p36"/>
          <p:cNvSpPr txBox="1"/>
          <p:nvPr>
            <p:ph idx="1" type="subTitle"/>
          </p:nvPr>
        </p:nvSpPr>
        <p:spPr>
          <a:xfrm>
            <a:off x="6335325" y="906575"/>
            <a:ext cx="2731800" cy="3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 sz="1100">
                <a:solidFill>
                  <a:srgbClr val="666666"/>
                </a:solidFill>
              </a:rPr>
              <a:t>Annonce des lauréats 2021 </a:t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rgbClr val="666666"/>
                </a:solidFill>
              </a:rPr>
              <a:t>Tirages :</a:t>
            </a:r>
            <a:r>
              <a:rPr lang="en" sz="1100">
                <a:solidFill>
                  <a:srgbClr val="666666"/>
                </a:solidFill>
              </a:rPr>
              <a:t> Vous courrez la chance de gagner votre inscription au 40</a:t>
            </a:r>
            <a:r>
              <a:rPr baseline="30000" lang="en" sz="1100">
                <a:solidFill>
                  <a:srgbClr val="666666"/>
                </a:solidFill>
              </a:rPr>
              <a:t>e</a:t>
            </a:r>
            <a:r>
              <a:rPr lang="en" sz="1100">
                <a:solidFill>
                  <a:srgbClr val="666666"/>
                </a:solidFill>
              </a:rPr>
              <a:t> colloque de l’AQUOPS! Nous dévoilerons également le nom de la personne qui se mérite l’écran interactif offert par SMART Technologies.</a:t>
            </a:r>
            <a:endParaRPr sz="1100">
              <a:solidFill>
                <a:srgbClr val="666666"/>
              </a:solidFill>
            </a:endParaRPr>
          </a:p>
        </p:txBody>
      </p:sp>
      <p:pic>
        <p:nvPicPr>
          <p:cNvPr id="696" name="Google Shape;696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637100" y="1941713"/>
            <a:ext cx="1396900" cy="1213817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36"/>
          <p:cNvSpPr txBox="1"/>
          <p:nvPr/>
        </p:nvSpPr>
        <p:spPr>
          <a:xfrm>
            <a:off x="243725" y="1363775"/>
            <a:ext cx="2524200" cy="14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Soutien aux participants </a:t>
            </a:r>
            <a:br>
              <a:rPr b="1" lang="en">
                <a:solidFill>
                  <a:srgbClr val="666666"/>
                </a:solidFill>
              </a:rPr>
            </a:br>
            <a:br>
              <a:rPr b="1" lang="en">
                <a:solidFill>
                  <a:srgbClr val="666666"/>
                </a:solidFill>
              </a:rPr>
            </a:br>
            <a:r>
              <a:rPr b="1" lang="en" sz="1800">
                <a:solidFill>
                  <a:srgbClr val="666666"/>
                </a:solidFill>
              </a:rPr>
              <a:t> </a:t>
            </a:r>
            <a:r>
              <a:rPr b="1" lang="en">
                <a:solidFill>
                  <a:srgbClr val="666666"/>
                </a:solidFill>
              </a:rPr>
              <a:t>         </a:t>
            </a:r>
            <a:r>
              <a:rPr lang="en">
                <a:solidFill>
                  <a:srgbClr val="666666"/>
                </a:solidFill>
              </a:rPr>
              <a:t>Visioconférence</a:t>
            </a:r>
            <a:br>
              <a:rPr b="1" lang="en">
                <a:solidFill>
                  <a:srgbClr val="666666"/>
                </a:solidFill>
              </a:rPr>
            </a:b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Clavardage</a:t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br>
              <a:rPr lang="en">
                <a:solidFill>
                  <a:srgbClr val="666666"/>
                </a:solidFill>
              </a:rPr>
            </a:br>
            <a:endParaRPr strike="sngStrike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 strike="sngStrike">
              <a:solidFill>
                <a:srgbClr val="666666"/>
              </a:solidFill>
            </a:endParaRPr>
          </a:p>
        </p:txBody>
      </p:sp>
      <p:pic>
        <p:nvPicPr>
          <p:cNvPr id="698" name="Google Shape;698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0624" y="3057124"/>
            <a:ext cx="2427297" cy="1517158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36"/>
          <p:cNvSpPr txBox="1"/>
          <p:nvPr>
            <p:ph type="ctrTitle"/>
          </p:nvPr>
        </p:nvSpPr>
        <p:spPr>
          <a:xfrm>
            <a:off x="243725" y="289500"/>
            <a:ext cx="273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1800">
                <a:solidFill>
                  <a:srgbClr val="E83C6C"/>
                </a:solidFill>
              </a:rPr>
              <a:t>Besoin d’assistance</a:t>
            </a:r>
            <a:r>
              <a:rPr b="1" lang="en" sz="900">
                <a:solidFill>
                  <a:srgbClr val="E83C6C"/>
                </a:solidFill>
              </a:rPr>
              <a:t> </a:t>
            </a:r>
            <a:r>
              <a:rPr b="1" lang="en" sz="1800">
                <a:solidFill>
                  <a:srgbClr val="E83C6C"/>
                </a:solidFill>
              </a:rPr>
              <a:t>?</a:t>
            </a:r>
            <a:endParaRPr sz="1800" u="sng">
              <a:solidFill>
                <a:srgbClr val="666666"/>
              </a:solidFill>
            </a:endParaRPr>
          </a:p>
        </p:txBody>
      </p:sp>
      <p:pic>
        <p:nvPicPr>
          <p:cNvPr id="700" name="Google Shape;700;p3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60450" y="2265675"/>
            <a:ext cx="388325" cy="38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3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340625" y="1845950"/>
            <a:ext cx="388325" cy="388325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36"/>
          <p:cNvSpPr txBox="1"/>
          <p:nvPr/>
        </p:nvSpPr>
        <p:spPr>
          <a:xfrm>
            <a:off x="274025" y="725475"/>
            <a:ext cx="2524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Un membre de l’équipe AQUOPS est là pour vous : </a:t>
            </a:r>
            <a:endParaRPr/>
          </a:p>
        </p:txBody>
      </p:sp>
      <p:pic>
        <p:nvPicPr>
          <p:cNvPr id="703" name="Google Shape;703;p3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211733" y="1359850"/>
            <a:ext cx="1349166" cy="129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3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298550" y="401063"/>
            <a:ext cx="300375" cy="300375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36"/>
          <p:cNvSpPr txBox="1"/>
          <p:nvPr/>
        </p:nvSpPr>
        <p:spPr>
          <a:xfrm>
            <a:off x="3637838" y="293575"/>
            <a:ext cx="2427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E83C6C"/>
                </a:solidFill>
              </a:rPr>
              <a:t>Formulaire</a:t>
            </a:r>
            <a:br>
              <a:rPr b="1" lang="en" sz="1800">
                <a:solidFill>
                  <a:srgbClr val="E83C6C"/>
                </a:solidFill>
              </a:rPr>
            </a:br>
            <a:r>
              <a:rPr lang="en" sz="1200">
                <a:solidFill>
                  <a:srgbClr val="E83C6C"/>
                </a:solidFill>
              </a:rPr>
              <a:t>d’appréciation des ateliers 2021</a:t>
            </a:r>
            <a:endParaRPr b="1" sz="1800">
              <a:solidFill>
                <a:srgbClr val="E83C6C"/>
              </a:solidFill>
            </a:endParaRPr>
          </a:p>
        </p:txBody>
      </p:sp>
      <p:sp>
        <p:nvSpPr>
          <p:cNvPr id="706" name="Google Shape;706;p36"/>
          <p:cNvSpPr txBox="1"/>
          <p:nvPr/>
        </p:nvSpPr>
        <p:spPr>
          <a:xfrm>
            <a:off x="3355325" y="1145200"/>
            <a:ext cx="388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en" sz="1200">
                <a:solidFill>
                  <a:srgbClr val="666666"/>
                </a:solidFill>
              </a:rPr>
              <a:t>1- 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37"/>
          <p:cNvSpPr txBox="1"/>
          <p:nvPr>
            <p:ph type="title"/>
          </p:nvPr>
        </p:nvSpPr>
        <p:spPr>
          <a:xfrm>
            <a:off x="207600" y="360000"/>
            <a:ext cx="56679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</a:pPr>
            <a:r>
              <a:rPr b="1" lang="en" sz="2400">
                <a:solidFill>
                  <a:srgbClr val="E83C6C"/>
                </a:solidFill>
              </a:rPr>
              <a:t>Partenaires exposants 2021</a:t>
            </a:r>
            <a:endParaRPr b="1" sz="2400">
              <a:solidFill>
                <a:srgbClr val="E83C6C"/>
              </a:solidFill>
            </a:endParaRPr>
          </a:p>
        </p:txBody>
      </p:sp>
      <p:pic>
        <p:nvPicPr>
          <p:cNvPr id="712" name="Google Shape;712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7750" y="181338"/>
            <a:ext cx="899551" cy="82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913" y="1020050"/>
            <a:ext cx="8566187" cy="3995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38"/>
          <p:cNvSpPr txBox="1"/>
          <p:nvPr>
            <p:ph type="ctrTitle"/>
          </p:nvPr>
        </p:nvSpPr>
        <p:spPr>
          <a:xfrm>
            <a:off x="504300" y="3678625"/>
            <a:ext cx="81354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5200"/>
              <a:buNone/>
            </a:pPr>
            <a:r>
              <a:rPr b="1" lang="en" sz="3000">
                <a:solidFill>
                  <a:srgbClr val="E83C6C"/>
                </a:solidFill>
              </a:rPr>
              <a:t>Merci pour votre participation!</a:t>
            </a:r>
            <a:endParaRPr sz="3000" u="sng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