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  <p:sldMasterId id="2147483672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embeddedFontLst>
    <p:embeddedFont>
      <p:font typeface="Amatic SC" panose="020B0604020202020204" charset="-79"/>
      <p:regular r:id="rId19"/>
      <p:bold r:id="rId20"/>
    </p:embeddedFont>
    <p:embeddedFont>
      <p:font typeface="Bangers" panose="020B0604020202020204" charset="0"/>
      <p:regular r:id="rId21"/>
    </p:embeddedFont>
    <p:embeddedFont>
      <p:font typeface="Georgia" panose="02040502050405020303" pitchFamily="18" charset="0"/>
      <p:regular r:id="rId22"/>
      <p:bold r:id="rId23"/>
      <p:italic r:id="rId24"/>
      <p:boldItalic r:id="rId25"/>
    </p:embeddedFont>
    <p:embeddedFont>
      <p:font typeface="Merriweather" panose="020B0604020202020204" charset="0"/>
      <p:regular r:id="rId26"/>
      <p:bold r:id="rId27"/>
      <p:italic r:id="rId28"/>
      <p:boldItalic r:id="rId29"/>
    </p:embeddedFont>
    <p:embeddedFont>
      <p:font typeface="Nixie One" panose="020B0604020202020204" charset="0"/>
      <p:regular r:id="rId30"/>
    </p:embeddedFont>
    <p:embeddedFont>
      <p:font typeface="Source Code Pro" panose="020B0604020202020204" charset="0"/>
      <p:regular r:id="rId31"/>
      <p:bold r:id="rId32"/>
      <p:italic r:id="rId33"/>
      <p:boldItalic r:id="rId34"/>
    </p:embeddedFont>
    <p:embeddedFont>
      <p:font typeface="Trebuchet MS" panose="020B0603020202020204" pitchFamily="34" charset="0"/>
      <p:regular r:id="rId35"/>
      <p:bold r:id="rId36"/>
      <p:italic r:id="rId37"/>
      <p:boldItalic r:id="rId38"/>
    </p:embeddedFont>
    <p:embeddedFont>
      <p:font typeface="Ubuntu" panose="020B0604020202020204" charset="0"/>
      <p:regular r:id="rId39"/>
      <p:bold r:id="rId40"/>
      <p:italic r:id="rId41"/>
      <p:boldItalic r:id="rId42"/>
    </p:embeddedFont>
    <p:embeddedFont>
      <p:font typeface="Varela Round" panose="020B0604020202020204" charset="-79"/>
      <p:regular r:id="rId43"/>
    </p:embeddedFont>
    <p:embeddedFont>
      <p:font typeface="Viga" panose="020B0604020202020204" charset="0"/>
      <p:regular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47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font" Target="fonts/font24.fntdata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font" Target="fonts/font22.fntdata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schemas.openxmlformats.org/officeDocument/2006/relationships/font" Target="fonts/font2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font" Target="fonts/font25.fntdata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Relationship Id="rId46" Type="http://schemas.openxmlformats.org/officeDocument/2006/relationships/viewProps" Target="viewProps.xml"/><Relationship Id="rId20" Type="http://schemas.openxmlformats.org/officeDocument/2006/relationships/font" Target="fonts/font2.fntdata"/><Relationship Id="rId41" Type="http://schemas.openxmlformats.org/officeDocument/2006/relationships/font" Target="fonts/font2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" name="Google Shape;1856;g6b30ea189a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7" name="Google Shape;1857;g6b30ea189a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6" name="Google Shape;1866;g10df255353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7" name="Google Shape;1867;g10df255353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2" name="Google Shape;1872;g553f08d1b9_0_18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3" name="Google Shape;1873;g553f08d1b9_0_18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0" name="Google Shape;1880;g4fff47f96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1" name="Google Shape;1881;g4fff47f96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g4fff47f96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4" name="Google Shape;1894;g4fff47f964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1" name="Google Shape;1901;g6b26769455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2" name="Google Shape;1902;g6b26769455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6" name="Google Shape;1916;g4e10323f60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7" name="Google Shape;1917;g4e10323f60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4" name="Google Shape;1924;g54dde61a59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5" name="Google Shape;1925;g54dde61a59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2" name="Google Shape;1932;g6b26769455_0_18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3" name="Google Shape;1933;g6b26769455_0_18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8" name="Google Shape;1938;g6b26769455_0_18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9" name="Google Shape;1939;g6b26769455_0_18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" name="Google Shape;1947;g6b26769455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8" name="Google Shape;1948;g6b26769455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4" name="Google Shape;1954;g4e10323f60_0_5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5" name="Google Shape;1955;g4e10323f60_0_5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0" name="Google Shape;1960;g553f08d1b9_0_18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1" name="Google Shape;1961;g553f08d1b9_0_18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9" name="Google Shape;1969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0" name="Google Shape;1970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2" name="Google Shape;1982;g4e10323f60_0_5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3" name="Google Shape;1983;g4e10323f60_0_5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F55D4B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7997" y="-6007"/>
            <a:ext cx="9159995" cy="6870013"/>
            <a:chOff x="328725" y="2891150"/>
            <a:chExt cx="3447625" cy="2585725"/>
          </a:xfrm>
        </p:grpSpPr>
        <p:sp>
          <p:nvSpPr>
            <p:cNvPr id="10" name="Google Shape;10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" name="Google Shape;205;p2"/>
          <p:cNvSpPr txBox="1">
            <a:spLocks noGrp="1"/>
          </p:cNvSpPr>
          <p:nvPr>
            <p:ph type="ctrTitle"/>
          </p:nvPr>
        </p:nvSpPr>
        <p:spPr>
          <a:xfrm>
            <a:off x="2191050" y="2427150"/>
            <a:ext cx="4761900" cy="15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rgbClr val="95A5A6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3"/>
          <p:cNvGrpSpPr/>
          <p:nvPr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208" name="Google Shape;208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5" name="Google Shape;465;p3"/>
          <p:cNvSpPr txBox="1">
            <a:spLocks noGrp="1"/>
          </p:cNvSpPr>
          <p:nvPr>
            <p:ph type="ctrTitle"/>
          </p:nvPr>
        </p:nvSpPr>
        <p:spPr>
          <a:xfrm>
            <a:off x="1557875" y="1882525"/>
            <a:ext cx="6028200" cy="154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66" name="Google Shape;466;p3"/>
          <p:cNvSpPr txBox="1">
            <a:spLocks noGrp="1"/>
          </p:cNvSpPr>
          <p:nvPr>
            <p:ph type="subTitle" idx="1"/>
          </p:nvPr>
        </p:nvSpPr>
        <p:spPr>
          <a:xfrm>
            <a:off x="1557875" y="3329551"/>
            <a:ext cx="6028200" cy="10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4"/>
          <p:cNvGrpSpPr/>
          <p:nvPr/>
        </p:nvGrpSpPr>
        <p:grpSpPr>
          <a:xfrm>
            <a:off x="-7997" y="-6007"/>
            <a:ext cx="9159995" cy="6870013"/>
            <a:chOff x="328725" y="2891150"/>
            <a:chExt cx="3447625" cy="2585725"/>
          </a:xfrm>
        </p:grpSpPr>
        <p:sp>
          <p:nvSpPr>
            <p:cNvPr id="469" name="Google Shape;469;p4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4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4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4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4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4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4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4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4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4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4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4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4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4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4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4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4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4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4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4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4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4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4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4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4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4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4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4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4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4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4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4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4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4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4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4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4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4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4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4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4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4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4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4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4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4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4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4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4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4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4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4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4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4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4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4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4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4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4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4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4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4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4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4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4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4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4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4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4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4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4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4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4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4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4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4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4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4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4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4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4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4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4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4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4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4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4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4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4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4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4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4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4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4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4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4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4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4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4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4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4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4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4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4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4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4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4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4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4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4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4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4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4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4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4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4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4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4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4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4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4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4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4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4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4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4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4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4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4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4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4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4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4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4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4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4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4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4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4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4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4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4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4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4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4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4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4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4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4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4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4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4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4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4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4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4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4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4" name="Google Shape;664;p4"/>
          <p:cNvSpPr txBox="1">
            <a:spLocks noGrp="1"/>
          </p:cNvSpPr>
          <p:nvPr>
            <p:ph type="body" idx="1"/>
          </p:nvPr>
        </p:nvSpPr>
        <p:spPr>
          <a:xfrm>
            <a:off x="1832400" y="2653800"/>
            <a:ext cx="5479200" cy="109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68300" algn="ctr" rtl="0">
              <a:spcBef>
                <a:spcPts val="600"/>
              </a:spcBef>
              <a:spcAft>
                <a:spcPts val="0"/>
              </a:spcAft>
              <a:buClr>
                <a:srgbClr val="F55D4B"/>
              </a:buClr>
              <a:buSzPts val="2200"/>
              <a:buChar char="✖"/>
              <a:defRPr sz="2200" i="1">
                <a:solidFill>
                  <a:srgbClr val="F55D4B"/>
                </a:solidFill>
              </a:defRPr>
            </a:lvl1pPr>
            <a:lvl2pPr marL="914400" lvl="1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i="1">
                <a:solidFill>
                  <a:srgbClr val="F55D4B"/>
                </a:solidFill>
              </a:defRPr>
            </a:lvl2pPr>
            <a:lvl3pPr marL="1371600" lvl="2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sz="2200" i="1">
                <a:solidFill>
                  <a:srgbClr val="F55D4B"/>
                </a:solidFill>
              </a:defRPr>
            </a:lvl3pPr>
            <a:lvl4pPr marL="1828800" lvl="3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●"/>
              <a:defRPr sz="2200" i="1">
                <a:solidFill>
                  <a:srgbClr val="F55D4B"/>
                </a:solidFill>
              </a:defRPr>
            </a:lvl4pPr>
            <a:lvl5pPr marL="2286000" lvl="4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sz="2200" i="1">
                <a:solidFill>
                  <a:srgbClr val="F55D4B"/>
                </a:solidFill>
              </a:defRPr>
            </a:lvl5pPr>
            <a:lvl6pPr marL="2743200" lvl="5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sz="2200" i="1">
                <a:solidFill>
                  <a:srgbClr val="F55D4B"/>
                </a:solidFill>
              </a:defRPr>
            </a:lvl6pPr>
            <a:lvl7pPr marL="3200400" lvl="6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●"/>
              <a:defRPr sz="2200" i="1">
                <a:solidFill>
                  <a:srgbClr val="F55D4B"/>
                </a:solidFill>
              </a:defRPr>
            </a:lvl7pPr>
            <a:lvl8pPr marL="3657600" lvl="7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sz="2200" i="1">
                <a:solidFill>
                  <a:srgbClr val="F55D4B"/>
                </a:solidFill>
              </a:defRPr>
            </a:lvl8pPr>
            <a:lvl9pPr marL="4114800" lvl="8" indent="-36830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sz="2200" i="1">
                <a:solidFill>
                  <a:srgbClr val="F55D4B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6" name="Google Shape;666;p5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667" name="Google Shape;667;p5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5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5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5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5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5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5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5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5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5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5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5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5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5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5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5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5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5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5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5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5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5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5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5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5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5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5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5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5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5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5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5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5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5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5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5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5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5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5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5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5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5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5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5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5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5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5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5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5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5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5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5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5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5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5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5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5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5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5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5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5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5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5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5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5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5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5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5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5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5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5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5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5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5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5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5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5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5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5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5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5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5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5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5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5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5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5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5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5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5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5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5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5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5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5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5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5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5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5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5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5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5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5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5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5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5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5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5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5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5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5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5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5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5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5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5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5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5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5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5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5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5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5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5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5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5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5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5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5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5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5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5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5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5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5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5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5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5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5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5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5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5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5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5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5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5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5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5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5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5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5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5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5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5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5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5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5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5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5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5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5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5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5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5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5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5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5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5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5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5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5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5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5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5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1" name="Google Shape;841;p5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42" name="Google Shape;842;p5"/>
          <p:cNvSpPr txBox="1">
            <a:spLocks noGrp="1"/>
          </p:cNvSpPr>
          <p:nvPr>
            <p:ph type="body" idx="1"/>
          </p:nvPr>
        </p:nvSpPr>
        <p:spPr>
          <a:xfrm>
            <a:off x="1131750" y="1750400"/>
            <a:ext cx="6880500" cy="466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✖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4" name="Google Shape;844;p6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845" name="Google Shape;845;p6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6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6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6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6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6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6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6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6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6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6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6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6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6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6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6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6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6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6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6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6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6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6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6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6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6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6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6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6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6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6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6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6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6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6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6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6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6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6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6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6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6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6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6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6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6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6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6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6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6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6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6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6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6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6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6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6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6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6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6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6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6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6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6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6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6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6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6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6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6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6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6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6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6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6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6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6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6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6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6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6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6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6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6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6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6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6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6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6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6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6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6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6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6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6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6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6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6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6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6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6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6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6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6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6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6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6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6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6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6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6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6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6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6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6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6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6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6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6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6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6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6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6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6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6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6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6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6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6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6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6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6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6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6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6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6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6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6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6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6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6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6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6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6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6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6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6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6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6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6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6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6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6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6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6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6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6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6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6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6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6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6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6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6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6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6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6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6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6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6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6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6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6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6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9" name="Google Shape;1019;p6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20" name="Google Shape;1020;p6"/>
          <p:cNvSpPr txBox="1">
            <a:spLocks noGrp="1"/>
          </p:cNvSpPr>
          <p:nvPr>
            <p:ph type="body" idx="1"/>
          </p:nvPr>
        </p:nvSpPr>
        <p:spPr>
          <a:xfrm>
            <a:off x="1131725" y="1773150"/>
            <a:ext cx="3339600" cy="464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✖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021" name="Google Shape;1021;p6"/>
          <p:cNvSpPr txBox="1">
            <a:spLocks noGrp="1"/>
          </p:cNvSpPr>
          <p:nvPr>
            <p:ph type="body" idx="2"/>
          </p:nvPr>
        </p:nvSpPr>
        <p:spPr>
          <a:xfrm>
            <a:off x="4672553" y="1773150"/>
            <a:ext cx="3339600" cy="464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✖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3" name="Google Shape;1023;p7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1024" name="Google Shape;1024;p7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7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7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7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7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7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7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7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7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7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7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7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7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7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7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7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7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7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7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7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7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7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7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7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7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7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7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7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7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7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7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7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7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7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7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7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7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7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7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7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7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7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7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7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7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7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7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7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7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7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7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7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7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7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7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7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7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7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7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7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7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7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7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7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7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7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7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7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7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7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7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7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7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7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7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7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7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7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7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7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7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7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7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7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7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7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7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7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7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7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7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7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7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7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7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7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7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7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7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7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7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7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7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7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7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7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7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7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7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7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7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7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7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7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7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7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7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7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7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7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7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7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7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7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7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7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7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7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7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7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7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7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7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7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7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7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7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7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7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7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7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7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7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7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7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7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7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7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7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7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7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7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7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7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7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7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7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7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7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7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7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7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7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7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7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7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7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7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7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7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7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7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7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7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8" name="Google Shape;1198;p7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99" name="Google Shape;1199;p7"/>
          <p:cNvSpPr txBox="1">
            <a:spLocks noGrp="1"/>
          </p:cNvSpPr>
          <p:nvPr>
            <p:ph type="body" idx="1"/>
          </p:nvPr>
        </p:nvSpPr>
        <p:spPr>
          <a:xfrm>
            <a:off x="977300" y="1705425"/>
            <a:ext cx="2296500" cy="4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00" name="Google Shape;1200;p7"/>
          <p:cNvSpPr txBox="1">
            <a:spLocks noGrp="1"/>
          </p:cNvSpPr>
          <p:nvPr>
            <p:ph type="body" idx="2"/>
          </p:nvPr>
        </p:nvSpPr>
        <p:spPr>
          <a:xfrm>
            <a:off x="3391603" y="1705425"/>
            <a:ext cx="2296500" cy="4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01" name="Google Shape;1201;p7"/>
          <p:cNvSpPr txBox="1">
            <a:spLocks noGrp="1"/>
          </p:cNvSpPr>
          <p:nvPr>
            <p:ph type="body" idx="3"/>
          </p:nvPr>
        </p:nvSpPr>
        <p:spPr>
          <a:xfrm>
            <a:off x="5805905" y="1705425"/>
            <a:ext cx="2296500" cy="4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3" name="Google Shape;1203;p8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1204" name="Google Shape;1204;p8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8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8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8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8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8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8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8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8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8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8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8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8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8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8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8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8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8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8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8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8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8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8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8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8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8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8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8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8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8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8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8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8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8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8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8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8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8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8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8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8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8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8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8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8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8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8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8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8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8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8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8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8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8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8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8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8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8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8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8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8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8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8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8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8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8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8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8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8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8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8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8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8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8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8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8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8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8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8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8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8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8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8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8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8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8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8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8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8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8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8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8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8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8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8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8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8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8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8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8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8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8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8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8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8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8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8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8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8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8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8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8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8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8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8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8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8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8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8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8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8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8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8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8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8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8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8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8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8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8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8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8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8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8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8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8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8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8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8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8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8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8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8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8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8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8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8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8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8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8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8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8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8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8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8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8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8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8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8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8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8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8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8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8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8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8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8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8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8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8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8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8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8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8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8" name="Google Shape;1378;p8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0" name="Google Shape;1380;p9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381" name="Google Shape;1381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85" name="Google Shape;1485;p9"/>
          <p:cNvSpPr txBox="1">
            <a:spLocks noGrp="1"/>
          </p:cNvSpPr>
          <p:nvPr>
            <p:ph type="body" idx="1"/>
          </p:nvPr>
        </p:nvSpPr>
        <p:spPr>
          <a:xfrm>
            <a:off x="457200" y="5447700"/>
            <a:ext cx="8229600" cy="5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2400"/>
              <a:buFont typeface="Amatic SC"/>
              <a:buNone/>
              <a:defRPr sz="2400" b="1"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7" name="Google Shape;1487;p10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488" name="Google Shape;1488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>
  <p:cSld name="BLANK_1">
    <p:bg>
      <p:bgPr>
        <a:solidFill>
          <a:srgbClr val="95A5A6"/>
        </a:solidFill>
        <a:effectLst/>
      </p:bgPr>
    </p:bg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3" name="Google Shape;1593;p11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594" name="Google Shape;1594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">
  <p:cSld name="BLANK_1_1">
    <p:bg>
      <p:bgPr>
        <a:solidFill>
          <a:srgbClr val="F55D4B"/>
        </a:solidFill>
        <a:effectLst/>
      </p:bgPr>
    </p:bg>
    <p:spTree>
      <p:nvGrpSpPr>
        <p:cNvPr id="1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9" name="Google Shape;1699;p12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700" name="Google Shape;1700;p12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12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12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12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12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12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12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12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12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12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12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12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12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12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12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12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12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12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12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12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12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12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12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12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12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12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12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12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12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12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12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12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12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12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12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12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12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12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12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12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12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12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12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12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12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12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12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12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12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12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12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12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12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12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12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12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12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12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12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12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12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12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12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12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12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12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12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12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12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12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12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12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12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12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12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12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12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12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12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12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12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12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12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12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12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12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12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12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12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12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12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12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12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12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12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12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12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12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12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12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12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12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12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12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p13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06" name="Google Shape;1806;p13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807" name="Google Shape;1807;p1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1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3" name="Google Shape;1813;p15"/>
          <p:cNvSpPr/>
          <p:nvPr/>
        </p:nvSpPr>
        <p:spPr>
          <a:xfrm>
            <a:off x="0" y="0"/>
            <a:ext cx="9144000" cy="457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4" name="Google Shape;1814;p15"/>
          <p:cNvSpPr txBox="1">
            <a:spLocks noGrp="1"/>
          </p:cNvSpPr>
          <p:nvPr>
            <p:ph type="ctrTitle"/>
          </p:nvPr>
        </p:nvSpPr>
        <p:spPr>
          <a:xfrm>
            <a:off x="311700" y="522867"/>
            <a:ext cx="8520600" cy="358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815" name="Google Shape;1815;p15"/>
          <p:cNvSpPr txBox="1">
            <a:spLocks noGrp="1"/>
          </p:cNvSpPr>
          <p:nvPr>
            <p:ph type="subTitle" idx="1"/>
          </p:nvPr>
        </p:nvSpPr>
        <p:spPr>
          <a:xfrm>
            <a:off x="311700" y="5187200"/>
            <a:ext cx="8520600" cy="94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16" name="Google Shape;1816;p1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8" name="Google Shape;1818;p16"/>
          <p:cNvSpPr txBox="1">
            <a:spLocks noGrp="1"/>
          </p:cNvSpPr>
          <p:nvPr>
            <p:ph type="title"/>
          </p:nvPr>
        </p:nvSpPr>
        <p:spPr>
          <a:xfrm>
            <a:off x="2802750" y="1070000"/>
            <a:ext cx="3538500" cy="47181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819" name="Google Shape;1819;p1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p17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822" name="Google Shape;1822;p17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85206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23" name="Google Shape;1823;p1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5" name="Google Shape;1825;p18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826" name="Google Shape;1826;p18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39999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27" name="Google Shape;1827;p18"/>
          <p:cNvSpPr txBox="1">
            <a:spLocks noGrp="1"/>
          </p:cNvSpPr>
          <p:nvPr>
            <p:ph type="body" idx="2"/>
          </p:nvPr>
        </p:nvSpPr>
        <p:spPr>
          <a:xfrm>
            <a:off x="4832400" y="1638233"/>
            <a:ext cx="39999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28" name="Google Shape;1828;p1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0" name="Google Shape;1830;p19"/>
          <p:cNvSpPr txBox="1">
            <a:spLocks noGrp="1"/>
          </p:cNvSpPr>
          <p:nvPr>
            <p:ph type="title"/>
          </p:nvPr>
        </p:nvSpPr>
        <p:spPr>
          <a:xfrm>
            <a:off x="304800" y="412467"/>
            <a:ext cx="8537700" cy="9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831" name="Google Shape;1831;p1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Google Shape;1833;p20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1834" name="Google Shape;1834;p20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35" name="Google Shape;1835;p2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1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" name="Google Shape;1837;p21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38" name="Google Shape;1838;p2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0" name="Google Shape;1840;p22"/>
          <p:cNvSpPr/>
          <p:nvPr/>
        </p:nvSpPr>
        <p:spPr>
          <a:xfrm>
            <a:off x="4572000" y="-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841" name="Google Shape;1841;p22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42" name="Google Shape;1842;p22"/>
          <p:cNvSpPr txBox="1">
            <a:spLocks noGrp="1"/>
          </p:cNvSpPr>
          <p:nvPr>
            <p:ph type="title"/>
          </p:nvPr>
        </p:nvSpPr>
        <p:spPr>
          <a:xfrm>
            <a:off x="265500" y="1441867"/>
            <a:ext cx="4045200" cy="228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843" name="Google Shape;1843;p22"/>
          <p:cNvSpPr txBox="1">
            <a:spLocks noGrp="1"/>
          </p:cNvSpPr>
          <p:nvPr>
            <p:ph type="subTitle" idx="1"/>
          </p:nvPr>
        </p:nvSpPr>
        <p:spPr>
          <a:xfrm>
            <a:off x="265500" y="3793630"/>
            <a:ext cx="4045200" cy="179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844" name="Google Shape;1844;p22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1845" name="Google Shape;1845;p2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" name="Google Shape;1847;p23"/>
          <p:cNvSpPr txBox="1">
            <a:spLocks noGrp="1"/>
          </p:cNvSpPr>
          <p:nvPr>
            <p:ph type="body" idx="1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1848" name="Google Shape;1848;p2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0" name="Google Shape;1850;p24"/>
          <p:cNvSpPr txBox="1">
            <a:spLocks noGrp="1"/>
          </p:cNvSpPr>
          <p:nvPr>
            <p:ph type="title" hasCustomPrompt="1"/>
          </p:nvPr>
        </p:nvSpPr>
        <p:spPr>
          <a:xfrm>
            <a:off x="311700" y="1653700"/>
            <a:ext cx="8520600" cy="264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1851" name="Google Shape;1851;p24"/>
          <p:cNvSpPr txBox="1">
            <a:spLocks noGrp="1"/>
          </p:cNvSpPr>
          <p:nvPr>
            <p:ph type="body" idx="1"/>
          </p:nvPr>
        </p:nvSpPr>
        <p:spPr>
          <a:xfrm>
            <a:off x="311700" y="44061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1852" name="Google Shape;1852;p2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4" name="Google Shape;1854;p2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5F6F7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31750" y="983100"/>
            <a:ext cx="6880500" cy="7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31750" y="1902800"/>
            <a:ext cx="6880500" cy="46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2C3E50"/>
              </a:buClr>
              <a:buSzPts val="2600"/>
              <a:buFont typeface="Merriweather"/>
              <a:buChar char="✖"/>
              <a:defRPr sz="26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Merriweather"/>
              <a:buChar char="○"/>
              <a:defRPr sz="22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●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○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●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○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Google Shape;1809;p14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1810" name="Google Shape;1810;p14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8520600" cy="44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1811" name="Google Shape;1811;p1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bit.ly/mst24janvier20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creativecommons.org/licenses/by-nc-sa/4.0/" TargetMode="External"/><Relationship Id="rId5" Type="http://schemas.openxmlformats.org/officeDocument/2006/relationships/hyperlink" Target="https://recitmst.qc.ca/" TargetMode="Externa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QZ2WyIRuBkD-zHZs6giQUkvQONkSfWVZhTVG3qqJ2Tk/edit?usp=sharin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hyperlink" Target="https://view.genial.ly/5d812659369a7d0fc95ca03b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itunes.apple.com/us/app/scratchjr/id895485086?mt=8" TargetMode="External"/><Relationship Id="rId4" Type="http://schemas.openxmlformats.org/officeDocument/2006/relationships/hyperlink" Target="https://www.allcancode.com/web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Xb12Ez9-IaA" TargetMode="External"/><Relationship Id="rId13" Type="http://schemas.openxmlformats.org/officeDocument/2006/relationships/image" Target="../media/image14.png"/><Relationship Id="rId3" Type="http://schemas.openxmlformats.org/officeDocument/2006/relationships/hyperlink" Target="https://youtu.be/qFChDE7sKf4" TargetMode="External"/><Relationship Id="rId7" Type="http://schemas.openxmlformats.org/officeDocument/2006/relationships/hyperlink" Target="https://campus.recit.qc.ca/math%c3%a9matique-science-et-technologie/scratchjr" TargetMode="External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tablettes.recitmst.qc.ca/wp-content/uploads/2014/08/P2-Faire-danser-les-personnages.pdf" TargetMode="External"/><Relationship Id="rId11" Type="http://schemas.openxmlformats.org/officeDocument/2006/relationships/image" Target="../media/image12.png"/><Relationship Id="rId5" Type="http://schemas.openxmlformats.org/officeDocument/2006/relationships/hyperlink" Target="https://youtu.be/efFuKLFwUiA" TargetMode="External"/><Relationship Id="rId10" Type="http://schemas.openxmlformats.org/officeDocument/2006/relationships/image" Target="../media/image1.jpg"/><Relationship Id="rId4" Type="http://schemas.openxmlformats.org/officeDocument/2006/relationships/hyperlink" Target="https://tablettes.recitmst.qc.ca/wp-content/uploads/2014/12/P1-Auto-en-ville.pdf" TargetMode="External"/><Relationship Id="rId9" Type="http://schemas.openxmlformats.org/officeDocument/2006/relationships/hyperlink" Target="https://tablettes.recitmst.qc.ca/wp-content/uploads/2014/12/P9-DiscussionPersonnage.pdf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http://bit.ly/progCSC" TargetMode="Externa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apple.com/xf/shop/product/MD825AM/A/lightning-to-vga-adapter" TargetMode="External"/><Relationship Id="rId5" Type="http://schemas.openxmlformats.org/officeDocument/2006/relationships/hyperlink" Target="https://www.apple.com/ca/fr/tv/" TargetMode="External"/><Relationship Id="rId4" Type="http://schemas.openxmlformats.org/officeDocument/2006/relationships/hyperlink" Target="https://www.airserver.com/Download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campus.recit.qc.ca/course/view.php?id=16" TargetMode="External"/><Relationship Id="rId3" Type="http://schemas.openxmlformats.org/officeDocument/2006/relationships/hyperlink" Target="https://recitpresco.qc.ca/sites/default/files/documents/images-des-blocs-scratchjr-en-francais.pdf" TargetMode="External"/><Relationship Id="rId7" Type="http://schemas.openxmlformats.org/officeDocument/2006/relationships/hyperlink" Target="https://docs.google.com/document/d/108UqqlzNy4EPOa4cqk6MxGhkaQ0ZDi3ktIeBD4DJ6c8/edit?usp=sharin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docs.google.com/spreadsheets/d/1hWJM3_F-5miQ7z5ioTb7M4mGA_XJKdYkcP4EPwlgk9c/edit?usp=sharing" TargetMode="External"/><Relationship Id="rId11" Type="http://schemas.openxmlformats.org/officeDocument/2006/relationships/hyperlink" Target="https://docs.google.com/document/d/1ey6g1kH-lsXWi88-AZlOFiu-Tfmloo23t4fXzozGlUY/edit?usp=sharing" TargetMode="External"/><Relationship Id="rId5" Type="http://schemas.openxmlformats.org/officeDocument/2006/relationships/hyperlink" Target="https://recitpresco.qc.ca/sites/default/files/documents/scratchjr-les-actions.pdf" TargetMode="External"/><Relationship Id="rId10" Type="http://schemas.openxmlformats.org/officeDocument/2006/relationships/hyperlink" Target="https://www.facebook.com/groups/704851039666407/" TargetMode="External"/><Relationship Id="rId4" Type="http://schemas.openxmlformats.org/officeDocument/2006/relationships/hyperlink" Target="https://recitpresco.qc.ca/sites/default/files/documents/referentiel-scratch-jr.pdf" TargetMode="External"/><Relationship Id="rId9" Type="http://schemas.openxmlformats.org/officeDocument/2006/relationships/hyperlink" Target="https://codemtl.org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docs.google.com/document/d/1BCjXLW9lQ1jGvifOgYYXRQxAC0zaaNPEv1TNBijqhGo/edit?usp=sharing" TargetMode="External"/><Relationship Id="rId5" Type="http://schemas.openxmlformats.org/officeDocument/2006/relationships/image" Target="../media/image4.png"/><Relationship Id="rId4" Type="http://schemas.openxmlformats.org/officeDocument/2006/relationships/hyperlink" Target="https://campus.recit.qc.ca/math%c3%a9matique-science-et-technologie/scratchpremierspas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recitmst.qc.ca/" TargetMode="External"/><Relationship Id="rId3" Type="http://schemas.openxmlformats.org/officeDocument/2006/relationships/hyperlink" Target="mailto:sonya.fiset@recitmst.qc.ca" TargetMode="External"/><Relationship Id="rId7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.png"/><Relationship Id="rId11" Type="http://schemas.openxmlformats.org/officeDocument/2006/relationships/image" Target="../media/image2.png"/><Relationship Id="rId5" Type="http://schemas.openxmlformats.org/officeDocument/2006/relationships/image" Target="../media/image17.png"/><Relationship Id="rId10" Type="http://schemas.openxmlformats.org/officeDocument/2006/relationships/hyperlink" Target="https://creativecommons.org/licenses/by-nc-sa/4.0/)" TargetMode="External"/><Relationship Id="rId4" Type="http://schemas.openxmlformats.org/officeDocument/2006/relationships/hyperlink" Target="mailto:equipe@recitmst.qc.ca" TargetMode="External"/><Relationship Id="rId9" Type="http://schemas.openxmlformats.org/officeDocument/2006/relationships/hyperlink" Target="https://creativecommons.org/licenses/by-nc-sa/4.0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" name="Google Shape;1859;p26"/>
          <p:cNvSpPr txBox="1"/>
          <p:nvPr/>
        </p:nvSpPr>
        <p:spPr>
          <a:xfrm>
            <a:off x="1007750" y="102250"/>
            <a:ext cx="7315200" cy="54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2C3E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Initiation et création d'une animation avec ScratchJr</a:t>
            </a:r>
            <a:endParaRPr sz="36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C3E5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4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2C3E50"/>
                </a:solidFill>
                <a:latin typeface="Ubuntu"/>
                <a:ea typeface="Ubuntu"/>
                <a:cs typeface="Ubuntu"/>
                <a:sym typeface="Ubuntu"/>
              </a:rPr>
              <a:t>Commission scolaire Des Chênes</a:t>
            </a:r>
            <a:endParaRPr sz="36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2C3E50"/>
                </a:solidFill>
                <a:latin typeface="Ubuntu"/>
                <a:ea typeface="Ubuntu"/>
                <a:cs typeface="Ubuntu"/>
                <a:sym typeface="Ubuntu"/>
              </a:rPr>
              <a:t>Atelier B-102  </a:t>
            </a:r>
            <a:endParaRPr sz="36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2C3E50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endParaRPr sz="24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2C3E50"/>
                </a:solidFill>
                <a:latin typeface="Ubuntu"/>
                <a:ea typeface="Ubuntu"/>
                <a:cs typeface="Ubuntu"/>
                <a:sym typeface="Ubuntu"/>
              </a:rPr>
              <a:t>Lien de la présentation :</a:t>
            </a:r>
            <a:endParaRPr sz="36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http://bit.ly/mst24janvier20</a:t>
            </a:r>
            <a:endParaRPr sz="36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Par Sonya Fiset</a:t>
            </a:r>
            <a:endParaRPr sz="36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860" name="Google Shape;186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900" y="2735525"/>
            <a:ext cx="1635800" cy="136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861" name="Google Shape;1861;p26"/>
          <p:cNvSpPr/>
          <p:nvPr/>
        </p:nvSpPr>
        <p:spPr>
          <a:xfrm>
            <a:off x="18550" y="6397975"/>
            <a:ext cx="9144000" cy="459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2" name="Google Shape;1862;p26"/>
          <p:cNvSpPr txBox="1"/>
          <p:nvPr/>
        </p:nvSpPr>
        <p:spPr>
          <a:xfrm>
            <a:off x="0" y="6362700"/>
            <a:ext cx="91440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Service national </a:t>
            </a:r>
            <a:r>
              <a:rPr lang="en" sz="1100">
                <a:solidFill>
                  <a:schemeClr val="dk1"/>
                </a:solidFill>
              </a:rPr>
              <a:t>du </a:t>
            </a:r>
            <a:r>
              <a:rPr lang="en" sz="1100" u="sng">
                <a:solidFill>
                  <a:schemeClr val="hlink"/>
                </a:solidFill>
                <a:hlinkClick r:id="rId5"/>
              </a:rPr>
              <a:t>RÉCIT MST</a:t>
            </a:r>
            <a:r>
              <a:rPr lang="en" sz="1100">
                <a:solidFill>
                  <a:schemeClr val="dk1"/>
                </a:solidFill>
              </a:rPr>
              <a:t> 2019 </a:t>
            </a:r>
            <a:r>
              <a:rPr lang="en" sz="1100" u="sng">
                <a:solidFill>
                  <a:schemeClr val="hlink"/>
                </a:solidFill>
                <a:hlinkClick r:id="rId6"/>
              </a:rPr>
              <a:t>CC BY-NC-SA</a:t>
            </a:r>
            <a:endParaRPr sz="1100">
              <a:solidFill>
                <a:schemeClr val="dk1"/>
              </a:solidFill>
            </a:endParaRPr>
          </a:p>
        </p:txBody>
      </p:sp>
      <p:pic>
        <p:nvPicPr>
          <p:cNvPr id="1863" name="Google Shape;1863;p26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09600" y="6411750"/>
            <a:ext cx="1434400" cy="39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4" name="Google Shape;1864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8636" y="4247650"/>
            <a:ext cx="1220564" cy="196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9" name="Google Shape;1869;p27"/>
          <p:cNvSpPr/>
          <p:nvPr/>
        </p:nvSpPr>
        <p:spPr>
          <a:xfrm>
            <a:off x="1596900" y="743600"/>
            <a:ext cx="6407100" cy="42579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rPr>
              <a:t>Plan de la formation :</a:t>
            </a:r>
            <a:endParaRPr sz="3600" b="1">
              <a:solidFill>
                <a:srgbClr val="617A86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Bienvenue</a:t>
            </a:r>
            <a:endParaRPr sz="1150">
              <a:solidFill>
                <a:srgbClr val="333333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Outils pour s’initier à la programmation</a:t>
            </a:r>
            <a:endParaRPr sz="24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Présentation de l’application</a:t>
            </a:r>
            <a:endParaRPr sz="24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Temps de création</a:t>
            </a:r>
            <a:endParaRPr sz="24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Documentation</a:t>
            </a:r>
            <a:endParaRPr sz="2400">
              <a:solidFill>
                <a:srgbClr val="7F888F"/>
              </a:solidFill>
              <a:uFill>
                <a:noFill/>
              </a:u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Retour et badge de participation</a:t>
            </a: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870" name="Google Shape;1870;p27"/>
          <p:cNvSpPr/>
          <p:nvPr/>
        </p:nvSpPr>
        <p:spPr>
          <a:xfrm>
            <a:off x="1300600" y="743600"/>
            <a:ext cx="6703388" cy="541324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noFill/>
          <a:ln w="19050" cap="flat" cmpd="sng">
            <a:solidFill>
              <a:srgbClr val="F55D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5" name="Google Shape;1875;p28"/>
          <p:cNvSpPr txBox="1"/>
          <p:nvPr/>
        </p:nvSpPr>
        <p:spPr>
          <a:xfrm>
            <a:off x="4980050" y="3255100"/>
            <a:ext cx="3533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L</a:t>
            </a: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ien sur </a:t>
            </a: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Campus Récit</a:t>
            </a:r>
            <a:endParaRPr sz="24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Char char="-"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Se créer un compte gratuit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Char char="-"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Se connecter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Liste des autoformations</a:t>
            </a:r>
            <a:endParaRPr sz="2400" u="sng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1876" name="Google Shape;1876;p28"/>
          <p:cNvSpPr/>
          <p:nvPr/>
        </p:nvSpPr>
        <p:spPr>
          <a:xfrm>
            <a:off x="542525" y="1049225"/>
            <a:ext cx="4284900" cy="45210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7" name="Google Shape;1877;p28"/>
          <p:cNvSpPr txBox="1">
            <a:spLocks noGrp="1"/>
          </p:cNvSpPr>
          <p:nvPr>
            <p:ph type="title" idx="4294967295"/>
          </p:nvPr>
        </p:nvSpPr>
        <p:spPr>
          <a:xfrm>
            <a:off x="836975" y="2403975"/>
            <a:ext cx="3697800" cy="24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FFFFFF"/>
                </a:solidFill>
              </a:rPr>
              <a:t>Demande d’un badge de participation en </a:t>
            </a:r>
            <a:r>
              <a:rPr lang="en" sz="4800">
                <a:solidFill>
                  <a:srgbClr val="FFFFFF"/>
                </a:solidFill>
              </a:rPr>
              <a:t>programmation</a:t>
            </a:r>
            <a:endParaRPr sz="4800" b="1">
              <a:solidFill>
                <a:srgbClr val="FFFFFF"/>
              </a:solidFill>
            </a:endParaRPr>
          </a:p>
        </p:txBody>
      </p:sp>
      <p:pic>
        <p:nvPicPr>
          <p:cNvPr id="1878" name="Google Shape;187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1377" y="593575"/>
            <a:ext cx="2701180" cy="24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3" name="Google Shape;1883;p29"/>
          <p:cNvSpPr txBox="1">
            <a:spLocks noGrp="1"/>
          </p:cNvSpPr>
          <p:nvPr>
            <p:ph type="title"/>
          </p:nvPr>
        </p:nvSpPr>
        <p:spPr>
          <a:xfrm>
            <a:off x="311700" y="136474"/>
            <a:ext cx="8520600" cy="94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884" name="Google Shape;1884;p29"/>
          <p:cNvSpPr/>
          <p:nvPr/>
        </p:nvSpPr>
        <p:spPr>
          <a:xfrm>
            <a:off x="0" y="1157375"/>
            <a:ext cx="9144000" cy="5700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5" name="Google Shape;1885;p29"/>
          <p:cNvSpPr txBox="1"/>
          <p:nvPr/>
        </p:nvSpPr>
        <p:spPr>
          <a:xfrm>
            <a:off x="228600" y="1414475"/>
            <a:ext cx="8792100" cy="10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886" name="Google Shape;188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71477"/>
            <a:ext cx="9143998" cy="1638896"/>
          </a:xfrm>
          <a:prstGeom prst="rect">
            <a:avLst/>
          </a:prstGeom>
          <a:noFill/>
          <a:ln>
            <a:noFill/>
          </a:ln>
        </p:spPr>
      </p:pic>
      <p:sp>
        <p:nvSpPr>
          <p:cNvPr id="1887" name="Google Shape;1887;p29"/>
          <p:cNvSpPr/>
          <p:nvPr/>
        </p:nvSpPr>
        <p:spPr>
          <a:xfrm>
            <a:off x="828675" y="4271975"/>
            <a:ext cx="314400" cy="7335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8" name="Google Shape;1888;p29"/>
          <p:cNvSpPr/>
          <p:nvPr/>
        </p:nvSpPr>
        <p:spPr>
          <a:xfrm>
            <a:off x="8166675" y="4271975"/>
            <a:ext cx="314400" cy="7335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89" name="Google Shape;188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4992161"/>
            <a:ext cx="3896584" cy="85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0" name="Google Shape;1890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4992149"/>
            <a:ext cx="3896600" cy="691586"/>
          </a:xfrm>
          <a:prstGeom prst="rect">
            <a:avLst/>
          </a:prstGeom>
          <a:noFill/>
          <a:ln>
            <a:noFill/>
          </a:ln>
        </p:spPr>
      </p:pic>
      <p:sp>
        <p:nvSpPr>
          <p:cNvPr id="1891" name="Google Shape;1891;p29"/>
          <p:cNvSpPr txBox="1"/>
          <p:nvPr/>
        </p:nvSpPr>
        <p:spPr>
          <a:xfrm>
            <a:off x="2559450" y="6265500"/>
            <a:ext cx="4130400" cy="4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p30"/>
          <p:cNvSpPr txBox="1">
            <a:spLocks noGrp="1"/>
          </p:cNvSpPr>
          <p:nvPr>
            <p:ph type="title"/>
          </p:nvPr>
        </p:nvSpPr>
        <p:spPr>
          <a:xfrm>
            <a:off x="311700" y="136474"/>
            <a:ext cx="8520600" cy="94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897" name="Google Shape;1897;p30"/>
          <p:cNvSpPr/>
          <p:nvPr/>
        </p:nvSpPr>
        <p:spPr>
          <a:xfrm>
            <a:off x="0" y="1157375"/>
            <a:ext cx="9144000" cy="5700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98" name="Google Shape;189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125" y="1420375"/>
            <a:ext cx="8001376" cy="47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9" name="Google Shape;1899;p30"/>
          <p:cNvSpPr txBox="1"/>
          <p:nvPr/>
        </p:nvSpPr>
        <p:spPr>
          <a:xfrm>
            <a:off x="3328950" y="6262775"/>
            <a:ext cx="2486100" cy="4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PAN, p.28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" name="Google Shape;1904;p31"/>
          <p:cNvSpPr txBox="1">
            <a:spLocks noGrp="1"/>
          </p:cNvSpPr>
          <p:nvPr>
            <p:ph type="body" idx="1"/>
          </p:nvPr>
        </p:nvSpPr>
        <p:spPr>
          <a:xfrm>
            <a:off x="245200" y="277500"/>
            <a:ext cx="2669100" cy="61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Pourquoi ?</a:t>
            </a:r>
            <a:endParaRPr sz="2800" b="1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 b="1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Cadre de référence de la compétence numérique</a:t>
            </a:r>
            <a:endParaRPr sz="2800" b="1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12 dimensions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version interactive</a:t>
            </a:r>
            <a:endParaRPr sz="18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MEES</a:t>
            </a:r>
            <a:endParaRPr sz="18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Avril 2019</a:t>
            </a:r>
            <a:endParaRPr sz="18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 b="1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05" name="Google Shape;1905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14300" y="479137"/>
            <a:ext cx="6229700" cy="5837213"/>
          </a:xfrm>
          <a:prstGeom prst="rect">
            <a:avLst/>
          </a:prstGeom>
          <a:noFill/>
          <a:ln>
            <a:noFill/>
          </a:ln>
        </p:spPr>
      </p:pic>
      <p:sp>
        <p:nvSpPr>
          <p:cNvPr id="1906" name="Google Shape;1906;p31"/>
          <p:cNvSpPr/>
          <p:nvPr/>
        </p:nvSpPr>
        <p:spPr>
          <a:xfrm>
            <a:off x="6194525" y="544850"/>
            <a:ext cx="1585500" cy="5418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7" name="Google Shape;1907;p31"/>
          <p:cNvSpPr/>
          <p:nvPr/>
        </p:nvSpPr>
        <p:spPr>
          <a:xfrm>
            <a:off x="6194525" y="1154450"/>
            <a:ext cx="1585500" cy="5418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8" name="Google Shape;1908;p31"/>
          <p:cNvSpPr/>
          <p:nvPr/>
        </p:nvSpPr>
        <p:spPr>
          <a:xfrm>
            <a:off x="7780025" y="3558500"/>
            <a:ext cx="1585500" cy="5418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9" name="Google Shape;1909;p31"/>
          <p:cNvSpPr/>
          <p:nvPr/>
        </p:nvSpPr>
        <p:spPr>
          <a:xfrm>
            <a:off x="7497400" y="4939775"/>
            <a:ext cx="1585500" cy="5418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0" name="Google Shape;1910;p31"/>
          <p:cNvSpPr/>
          <p:nvPr/>
        </p:nvSpPr>
        <p:spPr>
          <a:xfrm>
            <a:off x="6050925" y="5774550"/>
            <a:ext cx="1585500" cy="5418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1" name="Google Shape;1911;p31"/>
          <p:cNvSpPr/>
          <p:nvPr/>
        </p:nvSpPr>
        <p:spPr>
          <a:xfrm>
            <a:off x="4340175" y="5720275"/>
            <a:ext cx="1585500" cy="5418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2" name="Google Shape;1912;p31"/>
          <p:cNvSpPr/>
          <p:nvPr/>
        </p:nvSpPr>
        <p:spPr>
          <a:xfrm>
            <a:off x="2999400" y="4802350"/>
            <a:ext cx="1585500" cy="5418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3" name="Google Shape;1913;p31"/>
          <p:cNvSpPr/>
          <p:nvPr/>
        </p:nvSpPr>
        <p:spPr>
          <a:xfrm>
            <a:off x="2623250" y="3421950"/>
            <a:ext cx="1585500" cy="5418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4" name="Google Shape;1914;p31"/>
          <p:cNvSpPr/>
          <p:nvPr/>
        </p:nvSpPr>
        <p:spPr>
          <a:xfrm>
            <a:off x="4340175" y="1154450"/>
            <a:ext cx="1585500" cy="5418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9" name="Google Shape;1919;p32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0" name="Google Shape;1920;p32"/>
          <p:cNvSpPr txBox="1">
            <a:spLocks noGrp="1"/>
          </p:cNvSpPr>
          <p:nvPr>
            <p:ph type="body" idx="1"/>
          </p:nvPr>
        </p:nvSpPr>
        <p:spPr>
          <a:xfrm>
            <a:off x="1131750" y="1750400"/>
            <a:ext cx="6880500" cy="466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21" name="Google Shape;192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350" y="1028300"/>
            <a:ext cx="8950625" cy="503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22" name="Google Shape;1922;p32"/>
          <p:cNvSpPr/>
          <p:nvPr/>
        </p:nvSpPr>
        <p:spPr>
          <a:xfrm>
            <a:off x="3629575" y="1527250"/>
            <a:ext cx="136500" cy="2958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7" name="Google Shape;1927;p33"/>
          <p:cNvSpPr txBox="1">
            <a:spLocks noGrp="1"/>
          </p:cNvSpPr>
          <p:nvPr>
            <p:ph type="title"/>
          </p:nvPr>
        </p:nvSpPr>
        <p:spPr>
          <a:xfrm>
            <a:off x="1131750" y="5066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 outils pour s’initier à la programmation</a:t>
            </a:r>
            <a:endParaRPr/>
          </a:p>
        </p:txBody>
      </p:sp>
      <p:sp>
        <p:nvSpPr>
          <p:cNvPr id="1928" name="Google Shape;1928;p33"/>
          <p:cNvSpPr txBox="1">
            <a:spLocks noGrp="1"/>
          </p:cNvSpPr>
          <p:nvPr>
            <p:ph type="body" idx="1"/>
          </p:nvPr>
        </p:nvSpPr>
        <p:spPr>
          <a:xfrm>
            <a:off x="270900" y="1750400"/>
            <a:ext cx="8725800" cy="48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Code.org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http://code.org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Compte d’enseignant, on suit les élèves dans leurs défis.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Run Marco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4"/>
              </a:rPr>
              <a:t>https://www.allcancode.com/web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4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Si les élèves aiment ce type d’activité, c’est un autre outil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ScratchJr, application sur tablette pour le préscolaire et le premier cycle : </a:t>
            </a:r>
            <a:r>
              <a:rPr lang="en" sz="18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5"/>
              </a:rPr>
              <a:t>https://itunes.apple.com/us/app/scratchjr/id895485086?mt=8</a:t>
            </a:r>
            <a:endParaRPr sz="1800"/>
          </a:p>
        </p:txBody>
      </p:sp>
      <p:sp>
        <p:nvSpPr>
          <p:cNvPr id="1929" name="Google Shape;1929;p33"/>
          <p:cNvSpPr/>
          <p:nvPr/>
        </p:nvSpPr>
        <p:spPr>
          <a:xfrm>
            <a:off x="0" y="1824150"/>
            <a:ext cx="470700" cy="456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sp>
        <p:nvSpPr>
          <p:cNvPr id="1930" name="Google Shape;1930;p33"/>
          <p:cNvSpPr/>
          <p:nvPr/>
        </p:nvSpPr>
        <p:spPr>
          <a:xfrm>
            <a:off x="0" y="3658350"/>
            <a:ext cx="470700" cy="456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" name="Google Shape;1935;p34"/>
          <p:cNvSpPr txBox="1">
            <a:spLocks noGrp="1"/>
          </p:cNvSpPr>
          <p:nvPr>
            <p:ph type="body" idx="1"/>
          </p:nvPr>
        </p:nvSpPr>
        <p:spPr>
          <a:xfrm>
            <a:off x="457200" y="5447700"/>
            <a:ext cx="8229600" cy="5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36" name="Google Shape;193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6200" y="770825"/>
            <a:ext cx="9296400" cy="53163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1" name="Google Shape;1941;p35"/>
          <p:cNvSpPr txBox="1">
            <a:spLocks noGrp="1"/>
          </p:cNvSpPr>
          <p:nvPr>
            <p:ph type="body" idx="1"/>
          </p:nvPr>
        </p:nvSpPr>
        <p:spPr>
          <a:xfrm>
            <a:off x="245200" y="211425"/>
            <a:ext cx="6223800" cy="617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>
                <a:latin typeface="Ubuntu"/>
                <a:ea typeface="Ubuntu"/>
                <a:cs typeface="Ubuntu"/>
                <a:sym typeface="Ubuntu"/>
              </a:rPr>
              <a:t>Défi 0 :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>
                <a:latin typeface="Ubuntu"/>
                <a:ea typeface="Ubuntu"/>
                <a:cs typeface="Ubuntu"/>
                <a:sym typeface="Ubuntu"/>
              </a:rPr>
              <a:t>-Changer le Sprite (personnage)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>
                <a:latin typeface="Ubuntu"/>
                <a:ea typeface="Ubuntu"/>
                <a:cs typeface="Ubuntu"/>
                <a:sym typeface="Ubuntu"/>
              </a:rPr>
              <a:t>-Ajouter un arrière-plan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>
                <a:latin typeface="Ubuntu"/>
                <a:ea typeface="Ubuntu"/>
                <a:cs typeface="Ubuntu"/>
                <a:sym typeface="Ubuntu"/>
              </a:rPr>
              <a:t>-Ajouter le plan cartésien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>
                <a:latin typeface="Ubuntu"/>
                <a:ea typeface="Ubuntu"/>
                <a:cs typeface="Ubuntu"/>
                <a:sym typeface="Ubuntu"/>
              </a:rPr>
              <a:t>Défi 1 : </a:t>
            </a:r>
            <a:r>
              <a:rPr lang="en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Déplacer une voiture en ville</a:t>
            </a:r>
            <a:r>
              <a:rPr lang="en" b="0">
                <a:latin typeface="Ubuntu"/>
                <a:ea typeface="Ubuntu"/>
                <a:cs typeface="Ubuntu"/>
                <a:sym typeface="Ubuntu"/>
              </a:rPr>
              <a:t>, 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guide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>
                <a:latin typeface="Ubuntu"/>
                <a:ea typeface="Ubuntu"/>
                <a:cs typeface="Ubuntu"/>
                <a:sym typeface="Ubuntu"/>
              </a:rPr>
              <a:t>Défi 2 : </a:t>
            </a:r>
            <a:r>
              <a:rPr lang="en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Faire danser des personnages</a:t>
            </a:r>
            <a:r>
              <a:rPr lang="en" b="0"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guide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>
                <a:latin typeface="Ubuntu"/>
                <a:ea typeface="Ubuntu"/>
                <a:cs typeface="Ubuntu"/>
                <a:sym typeface="Ubuntu"/>
              </a:rPr>
              <a:t>Autres défis dans </a:t>
            </a:r>
            <a:r>
              <a:rPr lang="en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Campus.recit.qc.ca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>
                <a:latin typeface="Ubuntu"/>
                <a:ea typeface="Ubuntu"/>
                <a:cs typeface="Ubuntu"/>
                <a:sym typeface="Ubuntu"/>
              </a:rPr>
              <a:t>Défi 7 : </a:t>
            </a:r>
            <a:r>
              <a:rPr lang="en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Discussion entre personnage</a:t>
            </a:r>
            <a:r>
              <a:rPr lang="en" b="0">
                <a:latin typeface="Ubuntu"/>
                <a:ea typeface="Ubuntu"/>
                <a:cs typeface="Ubuntu"/>
                <a:sym typeface="Ubuntu"/>
              </a:rPr>
              <a:t>, 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guide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942" name="Google Shape;1942;p3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43442" y="406175"/>
            <a:ext cx="2135833" cy="177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3" name="Google Shape;1943;p3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452012" y="2887075"/>
            <a:ext cx="1810175" cy="81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4" name="Google Shape;1944;p3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892975" y="4568850"/>
            <a:ext cx="2379950" cy="74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5" name="Google Shape;1945;p3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788850" y="5893825"/>
            <a:ext cx="2135825" cy="765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0" name="Google Shape;1950;p36"/>
          <p:cNvSpPr txBox="1">
            <a:spLocks noGrp="1"/>
          </p:cNvSpPr>
          <p:nvPr>
            <p:ph type="body" idx="1"/>
          </p:nvPr>
        </p:nvSpPr>
        <p:spPr>
          <a:xfrm>
            <a:off x="1518375" y="315625"/>
            <a:ext cx="6347100" cy="340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Exploration Missions </a:t>
            </a: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(vidéos et aide) sous la colonne 2e année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http://bit.ly/progCSC</a:t>
            </a:r>
            <a:endParaRPr sz="4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Présenter la tablette sur TNI :</a:t>
            </a: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Airserver</a:t>
            </a: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, AirDrop,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AppleTv</a:t>
            </a: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ou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connecteur</a:t>
            </a: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1951" name="Google Shape;1951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82531" y="4101150"/>
            <a:ext cx="3589450" cy="268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2" name="Google Shape;1952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2772" y="4101150"/>
            <a:ext cx="4129491" cy="268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7" name="Google Shape;1957;p37"/>
          <p:cNvSpPr txBox="1">
            <a:spLocks noGrp="1"/>
          </p:cNvSpPr>
          <p:nvPr>
            <p:ph type="title"/>
          </p:nvPr>
        </p:nvSpPr>
        <p:spPr>
          <a:xfrm>
            <a:off x="833075" y="1644675"/>
            <a:ext cx="6880500" cy="148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Ressources :</a:t>
            </a:r>
            <a:endParaRPr sz="36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Les blocs de </a:t>
            </a:r>
            <a:r>
              <a:rPr lang="en" sz="3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ScratchJr</a:t>
            </a:r>
            <a:endParaRPr sz="36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Référentiel</a:t>
            </a:r>
            <a:r>
              <a:rPr lang="en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 et les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blocs d’actions</a:t>
            </a:r>
            <a:endParaRPr sz="36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958" name="Google Shape;1958;p37"/>
          <p:cNvSpPr txBox="1">
            <a:spLocks noGrp="1"/>
          </p:cNvSpPr>
          <p:nvPr>
            <p:ph type="body" idx="1"/>
          </p:nvPr>
        </p:nvSpPr>
        <p:spPr>
          <a:xfrm>
            <a:off x="686700" y="3285625"/>
            <a:ext cx="7770600" cy="29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Leçons de programmation en</a:t>
            </a:r>
            <a:r>
              <a:rPr lang="en" sz="24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math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Exemples de la PDA en mathématique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Scratch Jr</a:t>
            </a:r>
            <a:r>
              <a:rPr lang="en" sz="2400">
                <a:latin typeface="Ubuntu"/>
                <a:ea typeface="Ubuntu"/>
                <a:cs typeface="Ubuntu"/>
                <a:sym typeface="Ubuntu"/>
              </a:rPr>
              <a:t> 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Projet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Code Montréal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Facebook :</a:t>
            </a: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 Les maths autrement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Article pour des activités débranchées</a:t>
            </a:r>
            <a:endParaRPr sz="24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8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3" name="Google Shape;1963;p38"/>
          <p:cNvSpPr txBox="1"/>
          <p:nvPr/>
        </p:nvSpPr>
        <p:spPr>
          <a:xfrm>
            <a:off x="5551375" y="3060750"/>
            <a:ext cx="3281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Lien du Campus Récit</a:t>
            </a:r>
            <a:r>
              <a:rPr lang="en" sz="2400" u="sng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endParaRPr sz="2400" u="sng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-S’inscrire au cours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-Remplir la demande au bas avec le nom de la CSduRoy et la date de la </a:t>
            </a: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4"/>
              </a:rPr>
              <a:t>formation</a:t>
            </a:r>
            <a:r>
              <a:rPr lang="en" sz="20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1964" name="Google Shape;1964;p38"/>
          <p:cNvSpPr/>
          <p:nvPr/>
        </p:nvSpPr>
        <p:spPr>
          <a:xfrm>
            <a:off x="542525" y="439625"/>
            <a:ext cx="4284900" cy="45210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5" name="Google Shape;1965;p38"/>
          <p:cNvSpPr txBox="1">
            <a:spLocks noGrp="1"/>
          </p:cNvSpPr>
          <p:nvPr>
            <p:ph type="title" idx="4294967295"/>
          </p:nvPr>
        </p:nvSpPr>
        <p:spPr>
          <a:xfrm>
            <a:off x="836075" y="1812900"/>
            <a:ext cx="3697800" cy="24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FFFFFF"/>
                </a:solidFill>
              </a:rPr>
              <a:t>Demande d’un badge de participation en </a:t>
            </a:r>
            <a:r>
              <a:rPr lang="en" sz="4800">
                <a:solidFill>
                  <a:srgbClr val="FFFFFF"/>
                </a:solidFill>
              </a:rPr>
              <a:t>programmation</a:t>
            </a:r>
            <a:endParaRPr sz="4800" b="1">
              <a:solidFill>
                <a:srgbClr val="FFFFFF"/>
              </a:solidFill>
            </a:endParaRPr>
          </a:p>
        </p:txBody>
      </p:sp>
      <p:pic>
        <p:nvPicPr>
          <p:cNvPr id="1966" name="Google Shape;1966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51377" y="364975"/>
            <a:ext cx="2701180" cy="24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7" name="Google Shape;1967;p38"/>
          <p:cNvSpPr txBox="1"/>
          <p:nvPr/>
        </p:nvSpPr>
        <p:spPr>
          <a:xfrm>
            <a:off x="542525" y="5179225"/>
            <a:ext cx="4482900" cy="10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arela Round"/>
              <a:buChar char="-"/>
            </a:pPr>
            <a:r>
              <a:rPr lang="en" sz="18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6"/>
              </a:rPr>
              <a:t>Lien pour la procédure complète</a:t>
            </a:r>
            <a:r>
              <a:rPr lang="en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endParaRPr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2" name="Google Shape;1972;p39"/>
          <p:cNvSpPr/>
          <p:nvPr/>
        </p:nvSpPr>
        <p:spPr>
          <a:xfrm>
            <a:off x="3213452" y="703602"/>
            <a:ext cx="2728142" cy="2522753"/>
          </a:xfrm>
          <a:custGeom>
            <a:avLst/>
            <a:gdLst/>
            <a:ahLst/>
            <a:cxnLst/>
            <a:rect l="l" t="t" r="r" b="b"/>
            <a:pathLst>
              <a:path w="89712" h="82958" extrusionOk="0">
                <a:moveTo>
                  <a:pt x="52672" y="2049"/>
                </a:moveTo>
                <a:cubicBezTo>
                  <a:pt x="40979" y="2915"/>
                  <a:pt x="28376" y="5688"/>
                  <a:pt x="19269" y="13072"/>
                </a:cubicBezTo>
                <a:cubicBezTo>
                  <a:pt x="7810" y="22364"/>
                  <a:pt x="-450" y="41692"/>
                  <a:pt x="5574" y="55159"/>
                </a:cubicBezTo>
                <a:cubicBezTo>
                  <a:pt x="12935" y="71613"/>
                  <a:pt x="33988" y="83483"/>
                  <a:pt x="52004" y="82883"/>
                </a:cubicBezTo>
                <a:cubicBezTo>
                  <a:pt x="62654" y="82528"/>
                  <a:pt x="75555" y="78169"/>
                  <a:pt x="80730" y="68854"/>
                </a:cubicBezTo>
                <a:cubicBezTo>
                  <a:pt x="89352" y="53334"/>
                  <a:pt x="86569" y="30516"/>
                  <a:pt x="76722" y="15744"/>
                </a:cubicBezTo>
                <a:cubicBezTo>
                  <a:pt x="69002" y="4163"/>
                  <a:pt x="51061" y="-2643"/>
                  <a:pt x="37641" y="1047"/>
                </a:cubicBezTo>
                <a:cubicBezTo>
                  <a:pt x="22585" y="5187"/>
                  <a:pt x="4685" y="14958"/>
                  <a:pt x="898" y="30107"/>
                </a:cubicBezTo>
                <a:cubicBezTo>
                  <a:pt x="-3402" y="47308"/>
                  <a:pt x="8934" y="71200"/>
                  <a:pt x="25616" y="77205"/>
                </a:cubicBezTo>
                <a:cubicBezTo>
                  <a:pt x="45696" y="84433"/>
                  <a:pt x="76756" y="77025"/>
                  <a:pt x="86743" y="58165"/>
                </a:cubicBezTo>
                <a:cubicBezTo>
                  <a:pt x="93824" y="44791"/>
                  <a:pt x="86932" y="25486"/>
                  <a:pt x="77390" y="13740"/>
                </a:cubicBezTo>
                <a:cubicBezTo>
                  <a:pt x="74163" y="9767"/>
                  <a:pt x="71332" y="4292"/>
                  <a:pt x="66367" y="3051"/>
                </a:cubicBezTo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73" name="Google Shape;1973;p39"/>
          <p:cNvSpPr/>
          <p:nvPr/>
        </p:nvSpPr>
        <p:spPr>
          <a:xfrm>
            <a:off x="4014780" y="1296298"/>
            <a:ext cx="1114426" cy="1337354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4" name="Google Shape;1974;p39"/>
          <p:cNvSpPr txBox="1"/>
          <p:nvPr/>
        </p:nvSpPr>
        <p:spPr>
          <a:xfrm>
            <a:off x="696525" y="5982900"/>
            <a:ext cx="4346100" cy="5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75" name="Google Shape;1975;p39"/>
          <p:cNvSpPr txBox="1"/>
          <p:nvPr/>
        </p:nvSpPr>
        <p:spPr>
          <a:xfrm>
            <a:off x="2505800" y="2595825"/>
            <a:ext cx="4686300" cy="25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chemeClr val="lt1"/>
                </a:solidFill>
                <a:latin typeface="Bangers"/>
                <a:ea typeface="Bangers"/>
                <a:cs typeface="Bangers"/>
                <a:sym typeface="Bangers"/>
              </a:rPr>
              <a:t>Merci !</a:t>
            </a:r>
            <a:endParaRPr sz="12000">
              <a:solidFill>
                <a:schemeClr val="lt1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arela Round"/>
                <a:ea typeface="Varela Round"/>
                <a:cs typeface="Varela Round"/>
                <a:sym typeface="Varela Round"/>
              </a:rPr>
              <a:t>Pour d’autres informations : </a:t>
            </a: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sonya.fiset@recitmst.qc.ca</a:t>
            </a:r>
            <a:endParaRPr sz="240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4"/>
              </a:rPr>
              <a:t>equipe@recitmst.qc.ca</a:t>
            </a:r>
            <a:endParaRPr sz="240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1976" name="Google Shape;1976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81812" y="368725"/>
            <a:ext cx="2054488" cy="133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7" name="Google Shape;1977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99755" y="4412262"/>
            <a:ext cx="1336550" cy="2157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8" name="Google Shape;1978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750" y="462100"/>
            <a:ext cx="1635800" cy="136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979" name="Google Shape;1979;p39"/>
          <p:cNvSpPr/>
          <p:nvPr/>
        </p:nvSpPr>
        <p:spPr>
          <a:xfrm>
            <a:off x="0" y="6431725"/>
            <a:ext cx="9099900" cy="5001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Service national </a:t>
            </a:r>
            <a:r>
              <a:rPr lang="en" sz="1100">
                <a:solidFill>
                  <a:schemeClr val="dk1"/>
                </a:solidFill>
              </a:rPr>
              <a:t>du </a:t>
            </a:r>
            <a:r>
              <a:rPr lang="en" sz="1100" u="sng">
                <a:solidFill>
                  <a:schemeClr val="hlink"/>
                </a:solidFill>
                <a:hlinkClick r:id="rId8"/>
              </a:rPr>
              <a:t>RÉCIT MST</a:t>
            </a:r>
            <a:r>
              <a:rPr lang="en" sz="1100">
                <a:solidFill>
                  <a:schemeClr val="dk1"/>
                </a:solidFill>
              </a:rPr>
              <a:t> 2019 </a:t>
            </a:r>
            <a:r>
              <a:rPr lang="en" sz="1100" u="sng">
                <a:solidFill>
                  <a:schemeClr val="hlink"/>
                </a:solidFill>
                <a:hlinkClick r:id="rId9"/>
              </a:rPr>
              <a:t>CC BY-NC-SA</a:t>
            </a:r>
            <a:endParaRPr sz="1100">
              <a:solidFill>
                <a:schemeClr val="dk1"/>
              </a:solidFill>
            </a:endParaRPr>
          </a:p>
        </p:txBody>
      </p:sp>
      <p:pic>
        <p:nvPicPr>
          <p:cNvPr id="1980" name="Google Shape;1980;p39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879125" y="6491275"/>
            <a:ext cx="1076325" cy="38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5" name="Google Shape;1985;p40"/>
          <p:cNvSpPr txBox="1">
            <a:spLocks noGrp="1"/>
          </p:cNvSpPr>
          <p:nvPr>
            <p:ph type="title"/>
          </p:nvPr>
        </p:nvSpPr>
        <p:spPr>
          <a:xfrm>
            <a:off x="1079425" y="417225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Compétences clés de cette formation</a:t>
            </a:r>
            <a:endParaRPr sz="3600"/>
          </a:p>
        </p:txBody>
      </p:sp>
      <p:sp>
        <p:nvSpPr>
          <p:cNvPr id="1986" name="Google Shape;1986;p40"/>
          <p:cNvSpPr txBox="1">
            <a:spLocks noGrp="1"/>
          </p:cNvSpPr>
          <p:nvPr>
            <p:ph type="body" idx="1"/>
          </p:nvPr>
        </p:nvSpPr>
        <p:spPr>
          <a:xfrm>
            <a:off x="613075" y="1194225"/>
            <a:ext cx="7813200" cy="52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Identifier des éléments essentiels de l’intention pédagogique d’intégrer la programmation aux activités d’enseignement-apprentissage de la mathématique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Comprendre la programmation par blocs avec les jeux Blockly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Comprendre le fonctionnement de l’application ScratchJr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Comprendre le fonctionnement du site scratch.mit.edu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Sélectionner une application en regard de ses intérêts et des compétences visées par le domaine de la mathématique et le PFEQ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Intégrer les bases de la programmation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Planifier des activités d’accompagnement pédagogique en salle de classe ou en laboratoire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athaniel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514</Words>
  <Application>Microsoft Office PowerPoint</Application>
  <PresentationFormat>Affichage à l'écran (4:3)</PresentationFormat>
  <Paragraphs>99</Paragraphs>
  <Slides>15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15</vt:i4>
      </vt:variant>
    </vt:vector>
  </HeadingPairs>
  <TitlesOfParts>
    <vt:vector size="28" baseType="lpstr">
      <vt:lpstr>Trebuchet MS</vt:lpstr>
      <vt:lpstr>Varela Round</vt:lpstr>
      <vt:lpstr>Nixie One</vt:lpstr>
      <vt:lpstr>Georgia</vt:lpstr>
      <vt:lpstr>Amatic SC</vt:lpstr>
      <vt:lpstr>Viga</vt:lpstr>
      <vt:lpstr>Arial</vt:lpstr>
      <vt:lpstr>Ubuntu</vt:lpstr>
      <vt:lpstr>Merriweather</vt:lpstr>
      <vt:lpstr>Bangers</vt:lpstr>
      <vt:lpstr>Source Code Pro</vt:lpstr>
      <vt:lpstr>Nathaniel template</vt:lpstr>
      <vt:lpstr>Beach Day</vt:lpstr>
      <vt:lpstr>Présentation PowerPoint</vt:lpstr>
      <vt:lpstr>Présentation PowerPoint</vt:lpstr>
      <vt:lpstr>Demande d’un badge de participation en programmation</vt:lpstr>
      <vt:lpstr>Enseigner la programmation… Pourquoi?</vt:lpstr>
      <vt:lpstr>Enseigner la programmation… Pourquoi?</vt:lpstr>
      <vt:lpstr>Présentation PowerPoint</vt:lpstr>
      <vt:lpstr>Présentation PowerPoint</vt:lpstr>
      <vt:lpstr>Des outils pour s’initier à la programmation</vt:lpstr>
      <vt:lpstr>Présentation PowerPoint</vt:lpstr>
      <vt:lpstr>Présentation PowerPoint</vt:lpstr>
      <vt:lpstr>Présentation PowerPoint</vt:lpstr>
      <vt:lpstr>Ressources :  Les blocs de ScratchJr Référentiel et les blocs d’actions</vt:lpstr>
      <vt:lpstr>Demande d’un badge de participation en programmation</vt:lpstr>
      <vt:lpstr>Présentation PowerPoint</vt:lpstr>
      <vt:lpstr>Compétences clés de cette 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Sonya Fiset</dc:creator>
  <cp:lastModifiedBy>Fiset Sonia</cp:lastModifiedBy>
  <cp:revision>1</cp:revision>
  <dcterms:modified xsi:type="dcterms:W3CDTF">2020-01-15T20:05:27Z</dcterms:modified>
</cp:coreProperties>
</file>