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6858000" cy="9144000"/>
  <p:embeddedFontLst>
    <p:embeddedFont>
      <p:font typeface="Bangers" panose="020B0604020202020204" charset="0"/>
      <p:regular r:id="rId28"/>
    </p:embeddedFont>
    <p:embeddedFont>
      <p:font typeface="Dosis" panose="020B0604020202020204" charset="0"/>
      <p:regular r:id="rId29"/>
      <p:bold r:id="rId30"/>
    </p:embeddedFont>
    <p:embeddedFont>
      <p:font typeface="Merriweather" panose="020B0604020202020204" charset="0"/>
      <p:regular r:id="rId31"/>
      <p:bold r:id="rId32"/>
      <p:italic r:id="rId33"/>
      <p:boldItalic r:id="rId34"/>
    </p:embeddedFont>
    <p:embeddedFont>
      <p:font typeface="Nixie One" panose="020B0604020202020204" charset="0"/>
      <p:regular r:id="rId35"/>
    </p:embeddedFont>
    <p:embeddedFont>
      <p:font typeface="Permanent Marker" panose="020B0604020202020204" charset="0"/>
      <p:regular r:id="rId36"/>
    </p:embeddedFont>
    <p:embeddedFont>
      <p:font typeface="Roboto" panose="020B0604020202020204" charset="0"/>
      <p:regular r:id="rId37"/>
      <p:bold r:id="rId38"/>
      <p:italic r:id="rId39"/>
      <p:boldItalic r:id="rId40"/>
    </p:embeddedFont>
    <p:embeddedFont>
      <p:font typeface="Sniglet" panose="020B0604020202020204" charset="0"/>
      <p:regular r:id="rId41"/>
    </p:embeddedFont>
    <p:embeddedFont>
      <p:font typeface="Ubuntu" panose="020B0604020202020204" charset="0"/>
      <p:regular r:id="rId42"/>
      <p:bold r:id="rId43"/>
      <p:italic r:id="rId44"/>
      <p:boldItalic r:id="rId45"/>
    </p:embeddedFont>
    <p:embeddedFont>
      <p:font typeface="Viga" panose="020B0604020202020204" charset="0"/>
      <p:regular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FD65FB2-B4FB-49C4-B52C-78858BD06831}">
  <a:tblStyle styleId="{0FD65FB2-B4FB-49C4-B52C-78858BD0683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30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font" Target="fonts/font19.fntdata"/><Relationship Id="rId20" Type="http://schemas.openxmlformats.org/officeDocument/2006/relationships/slide" Target="slides/slide19.xml"/><Relationship Id="rId4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16fev21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ecitmst.qc.ca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25347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fr/" TargetMode="Externa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37865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51166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60299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25898/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ejCYLetBGifetvaMegpR26DyvBBxdlqOOpQejDtcyRk/copy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orms.office.com/Pages/ShareFormPage.aspx?id=EF61Z5BlXEaXCQTxot_EPGUpWRFJktxEiclxsdXYqidUQzEzSEE1MjlFUkIzWVZPMjJHWjlGV1hBNC4u&amp;sharetoken=HvkamXa58b85xI9BoaGE" TargetMode="Externa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sonya_fiset/kml29hq5sgsx" TargetMode="External"/><Relationship Id="rId7" Type="http://schemas.openxmlformats.org/officeDocument/2006/relationships/hyperlink" Target="https://campus.recit.qc.ca/math%c3%a9matique-science-et-technologie/scratchmathematique1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campus.recit.qc.ca/math%c3%a9matique-science-et-technologie/mstdistance101" TargetMode="External"/><Relationship Id="rId5" Type="http://schemas.openxmlformats.org/officeDocument/2006/relationships/hyperlink" Target="https://campus.recit.qc.ca/math%c3%a9matique-science-et-technologie/scratchpremierspas" TargetMode="External"/><Relationship Id="rId4" Type="http://schemas.openxmlformats.org/officeDocument/2006/relationships/hyperlink" Target="https://campus.recit.qc.ca/course/view.php?id=16" TargetMode="Externa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zoom.us/j/93849137106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youtube.com/channel/UC7IcadI_rZFwso9N81PYqFg" TargetMode="External"/><Relationship Id="rId5" Type="http://schemas.openxmlformats.org/officeDocument/2006/relationships/hyperlink" Target="https://twitter.com/recitmst" TargetMode="External"/><Relationship Id="rId4" Type="http://schemas.openxmlformats.org/officeDocument/2006/relationships/hyperlink" Target="https://www.facebook.com/RECITMST2020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Lien de la présentation :</a:t>
            </a:r>
            <a:endParaRPr sz="1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http://bit.ly/mst16fev21</a:t>
            </a:r>
            <a:endParaRPr sz="12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a4c30b11f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a4c30b11f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Lien du site du RÉCIT MST : </a:t>
            </a:r>
            <a:r>
              <a:rPr lang="en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https://recitmst.qc.ca/</a:t>
            </a: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a4c30b11fa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a4c30b11fa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a4c30b11fa_1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a4c30b11fa_1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>
                <a:solidFill>
                  <a:srgbClr val="3D4965"/>
                </a:solidFill>
              </a:rPr>
              <a:t>Capture d’écran pour la liste pour la liste des P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a4c30b11fa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a4c30b11fa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a4c30b11fa_1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a4c30b11fa_1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a4c30b11fa_1_5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a4c30b11fa_1_5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a4c30b11fa_1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a4c30b11fa_1_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a4c30b11fa_1_6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ga4c30b11fa_1_6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a4c30b11fa_1_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a4c30b11fa_1_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a4c30b11fa_1_6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a4c30b11fa_1_6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http://recitmst.qc.ca/blockly/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a4c30b11fa_1_6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a4c30b11fa_1_6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a4c30b11fa_1_6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a4c30b11fa_1_6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a4c30b11fa_1_1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a4c30b11fa_1_1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évaporation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https://scratch.mit.edu/projects/434625347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Trouver des images libres de droit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https://pixabay.com/fr/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a4c30b11fa_1_1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a4c30b11fa_1_1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à remixer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https://scratch.mit.edu/projects/434637865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a4c30b11fa_1_1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a4c30b11fa_1_1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 jeu, classe des animaux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https://scratch.mit.edu/projects/434651166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a4c30b11fa_1_17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a4c30b11fa_1_17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https://scratch.mit.edu/projects/434660299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a24d1bb65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a24d1bb65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simulateur engrenages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https://scratch.mit.edu/projects/25898/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bd1ec8427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0" name="Google Shape;700;gbd1ec8427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a4c30b11fa_1_1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a4c30b11fa_1_1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a256eb7b7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a256eb7b7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Formulaire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https://docs.google.com/forms/d/1ejCYLetBGifetvaMegpR26DyvBBxdlqOOpQejDtcyRk/copy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Formulaire Office 365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https://forms.office.com/Pages/ShareFormPage.aspx?id=EF61Z5BlXEaXCQTxot_EPGUpWRFJktxEiclxsdXYqidUQzEzSEE1MjlFUkIzWVZPMjJHWjlGV1hBNC4u&amp;sharetoken=HvkamXa58b85xI9BoaGE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a4c30b11fa_1_17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a4c30b11fa_1_17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Padlet par disciplines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https://padlet.com/sonya_fiset/kml29hq5sgsx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</a:t>
            </a: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https://campus.recit.qc.ca/math%c3%a9matique-science-et-technologie/scratchpremierspas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MST à distance, section des applications :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https://campus.recit.qc.ca/math%c3%a9matique-science-et-technologie/mstdistance101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en mathématique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7"/>
              </a:rPr>
              <a:t>https://campus.recit.qc.ca/math%c3%a9matique-science-et-technologie/scratchmathematique1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b71cc0125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b71cc0125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a4c30b11fa_1_17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Google Shape;742;ga4c30b11fa_1_17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https://campus.recit.qc.ca/enrol/index.php?id=284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a4c30b11fa_1_17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a4c30b11fa_1_17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 joindre 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sonya.fiset@recitmst.qc.ca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https://www.facebook.com/RECITMST2020/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https://twitter.com/recitmst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en"/>
              <a:t> : </a:t>
            </a:r>
            <a:r>
              <a:rPr lang="en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https://www.youtube.com/channel/UC7IcadI_rZFwso9N81PYqFg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16fev21" TargetMode="External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reativecommons.org/licenses/by-nc-sa/4.0/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reativecommons.org/licenses/by-nc-sa/4.0/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openxmlformats.org/officeDocument/2006/relationships/hyperlink" Target="http://www.education.gouv.qc.ca/fileadmin/site_web/documents/ministere/continuum-cadre-reference-num.pdf" TargetMode="External"/><Relationship Id="rId4" Type="http://schemas.openxmlformats.org/officeDocument/2006/relationships/hyperlink" Target="https://view.genial.ly/5d812659369a7d0fc95ca03b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://code.org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org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hyperlink" Target="https://www.youtube.com/watch?v=S9Y9Y9VU2E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1.png"/><Relationship Id="rId4" Type="http://schemas.openxmlformats.org/officeDocument/2006/relationships/hyperlink" Target="https://scratch.mit.edu/projects/434625347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37865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51166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60299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gif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25898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5.gif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https://docs.google.com/document/d/1l8zWnIkVf7YOmuXukXEmhALialAQ4FLGas9Vb8AgnbI/edit?usp=sharin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ejCYLetBGifetvaMegpR26DyvBBxdlqOOpQejDtcyRk/copy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hyperlink" Target="https://forms.office.com/Pages/ShareFormPage.aspx?id=EF61Z5BlXEaXCQTxot_EPGUpWRFJktxEiclxsdXYqidUQzEzSEE1MjlFUkIzWVZPMjJHWjlGV1hBNC4u&amp;sharetoken=HvkamXa58b85xI9BoaGE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padlet.com/sonya_fiset/kml29hq5sgsx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ampus.recit.qc.ca/math%c3%a9matique-science-et-technologie/scratchmathematique1" TargetMode="External"/><Relationship Id="rId5" Type="http://schemas.openxmlformats.org/officeDocument/2006/relationships/hyperlink" Target="https://campus.recit.qc.ca/math%c3%a9matique-science-et-technologie/mstdistance101" TargetMode="External"/><Relationship Id="rId4" Type="http://schemas.openxmlformats.org/officeDocument/2006/relationships/hyperlink" Target="https://campus.recit.qc.ca/math%c3%a9matique-science-et-technologie/scratchpremierspas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hyperlink" Target="https://zoom.us/j/93849137106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24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2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3"/>
          <p:cNvSpPr txBox="1">
            <a:spLocks noGrp="1"/>
          </p:cNvSpPr>
          <p:nvPr>
            <p:ph type="ctrTitle"/>
          </p:nvPr>
        </p:nvSpPr>
        <p:spPr>
          <a:xfrm>
            <a:off x="1958900" y="1032900"/>
            <a:ext cx="69519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Viga"/>
                <a:ea typeface="Viga"/>
                <a:cs typeface="Viga"/>
                <a:sym typeface="Viga"/>
              </a:rPr>
              <a:t>Classes de maîtres</a:t>
            </a:r>
            <a:endParaRPr sz="44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Viga"/>
                <a:ea typeface="Viga"/>
                <a:cs typeface="Viga"/>
                <a:sym typeface="Viga"/>
              </a:rPr>
              <a:t> </a:t>
            </a:r>
            <a:endParaRPr sz="44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Programmer avec Scratch</a:t>
            </a:r>
            <a:endParaRPr sz="4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Lien de la présentation :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http://bit.ly/mst16fev21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38" name="Google Shape;53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625" y="4613203"/>
            <a:ext cx="918875" cy="325273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13"/>
          <p:cNvSpPr/>
          <p:nvPr/>
        </p:nvSpPr>
        <p:spPr>
          <a:xfrm>
            <a:off x="1672125" y="4646700"/>
            <a:ext cx="5935800" cy="35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13"/>
          <p:cNvSpPr txBox="1"/>
          <p:nvPr/>
        </p:nvSpPr>
        <p:spPr>
          <a:xfrm>
            <a:off x="1783400" y="4646700"/>
            <a:ext cx="59358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3C78D8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3C78D8"/>
                </a:solidFill>
              </a:rPr>
              <a:t>.</a:t>
            </a:r>
            <a:r>
              <a:rPr lang="en" sz="800">
                <a:solidFill>
                  <a:srgbClr val="3C78D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/>
          </a:p>
        </p:txBody>
      </p:sp>
      <p:pic>
        <p:nvPicPr>
          <p:cNvPr id="542" name="Google Shape;542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2450" y="759396"/>
            <a:ext cx="1542075" cy="154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14"/>
          <p:cNvSpPr txBox="1">
            <a:spLocks noGrp="1"/>
          </p:cNvSpPr>
          <p:nvPr>
            <p:ph type="ctrTitle"/>
          </p:nvPr>
        </p:nvSpPr>
        <p:spPr>
          <a:xfrm>
            <a:off x="279700" y="491375"/>
            <a:ext cx="7287900" cy="124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>
                <a:latin typeface="Viga"/>
                <a:ea typeface="Viga"/>
                <a:cs typeface="Viga"/>
                <a:sym typeface="Viga"/>
              </a:rPr>
              <a:t>Initiation à Scratch en ST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48" name="Google Shape;54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8550" y="485796"/>
            <a:ext cx="1542075" cy="154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625" y="4613203"/>
            <a:ext cx="918875" cy="325273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14"/>
          <p:cNvSpPr/>
          <p:nvPr/>
        </p:nvSpPr>
        <p:spPr>
          <a:xfrm>
            <a:off x="1672125" y="4646700"/>
            <a:ext cx="5935800" cy="35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14"/>
          <p:cNvSpPr txBox="1"/>
          <p:nvPr/>
        </p:nvSpPr>
        <p:spPr>
          <a:xfrm>
            <a:off x="1783400" y="4646700"/>
            <a:ext cx="59358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3C78D8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3C78D8"/>
                </a:solidFill>
              </a:rPr>
              <a:t>.</a:t>
            </a:r>
            <a:r>
              <a:rPr lang="en" sz="800">
                <a:solidFill>
                  <a:srgbClr val="3C78D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/>
          </a:p>
        </p:txBody>
      </p:sp>
      <p:pic>
        <p:nvPicPr>
          <p:cNvPr id="553" name="Google Shape;553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2126" y="1515775"/>
            <a:ext cx="1885749" cy="1810324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14"/>
          <p:cNvSpPr txBox="1"/>
          <p:nvPr/>
        </p:nvSpPr>
        <p:spPr>
          <a:xfrm>
            <a:off x="2828150" y="2004575"/>
            <a:ext cx="3628500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Sonya Fiset, </a:t>
            </a:r>
            <a:r>
              <a:rPr lang="en" sz="24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RÉCIT MST</a:t>
            </a:r>
            <a:endParaRPr sz="2400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1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0" name="Google Shape;560;p15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77211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Qui êtes-vous?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L’interface de Scratch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Explorons des exemples en science et technologie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Comment l’utiliser pour travailler à distance?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Ressources supplémentaires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Badges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1" name="Google Shape;561;p1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562" name="Google Shape;56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16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568" name="Google Shape;568;p16"/>
          <p:cNvSpPr txBox="1"/>
          <p:nvPr/>
        </p:nvSpPr>
        <p:spPr>
          <a:xfrm>
            <a:off x="1516375" y="883925"/>
            <a:ext cx="3101400" cy="3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69" name="Google Shape;569;p16"/>
          <p:cNvSpPr/>
          <p:nvPr/>
        </p:nvSpPr>
        <p:spPr>
          <a:xfrm>
            <a:off x="1066800" y="967750"/>
            <a:ext cx="3680400" cy="3688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69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16"/>
          <p:cNvSpPr txBox="1"/>
          <p:nvPr/>
        </p:nvSpPr>
        <p:spPr>
          <a:xfrm>
            <a:off x="1587275" y="1851950"/>
            <a:ext cx="2641500" cy="24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Qui êtes-vous? 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Nom, rôle, CSS, primaire/secondaire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(clavardage)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71" name="Google Shape;57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2300" y="1201450"/>
            <a:ext cx="2641649" cy="309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Connaissez-vous Scratch?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8" name="Google Shape;578;p1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graphicFrame>
        <p:nvGraphicFramePr>
          <p:cNvPr id="579" name="Google Shape;579;p17"/>
          <p:cNvGraphicFramePr/>
          <p:nvPr/>
        </p:nvGraphicFramePr>
        <p:xfrm>
          <a:off x="824950" y="1313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{0FD65FB2-B4FB-49C4-B52C-78858BD06831}</a:tableStyleId>
              </a:tblPr>
              <a:tblGrid>
                <a:gridCol w="294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7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l’utilise déjà avec mes élèves.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J’ai déjà vu des collègues ou des élèves l’utiliser.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Ça m’intrigue… mais j’ai pas encore osé!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Qui est Scratch?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80" name="Google Shape;58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18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6" name="Google Shape;586;p18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18"/>
          <p:cNvSpPr txBox="1"/>
          <p:nvPr/>
        </p:nvSpPr>
        <p:spPr>
          <a:xfrm>
            <a:off x="228600" y="1060856"/>
            <a:ext cx="87921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88" name="Google Shape;58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" y="2078608"/>
            <a:ext cx="6858001" cy="1229172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18"/>
          <p:cNvSpPr/>
          <p:nvPr/>
        </p:nvSpPr>
        <p:spPr>
          <a:xfrm>
            <a:off x="25050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18"/>
          <p:cNvSpPr/>
          <p:nvPr/>
        </p:nvSpPr>
        <p:spPr>
          <a:xfrm>
            <a:off x="75570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1" name="Google Shape;59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3744121"/>
            <a:ext cx="2922438" cy="64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3744112"/>
            <a:ext cx="2922450" cy="518690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18"/>
          <p:cNvSpPr txBox="1"/>
          <p:nvPr/>
        </p:nvSpPr>
        <p:spPr>
          <a:xfrm>
            <a:off x="2559450" y="4699125"/>
            <a:ext cx="41304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19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99" name="Google Shape;599;p19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00" name="Google Shape;6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125" y="1065281"/>
            <a:ext cx="6001032" cy="3545325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19"/>
          <p:cNvSpPr txBox="1"/>
          <p:nvPr/>
        </p:nvSpPr>
        <p:spPr>
          <a:xfrm>
            <a:off x="3328950" y="4697081"/>
            <a:ext cx="24861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02" name="Google Shape;60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20"/>
          <p:cNvSpPr txBox="1"/>
          <p:nvPr/>
        </p:nvSpPr>
        <p:spPr>
          <a:xfrm>
            <a:off x="6745925" y="247238"/>
            <a:ext cx="2089200" cy="44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de référence de la compétence numérique</a:t>
            </a:r>
            <a:endParaRPr sz="1300">
              <a:solidFill>
                <a:srgbClr val="0069B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 interactive</a:t>
            </a: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Continuum de développement de la compétence numérique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Janvier 2020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8" name="Google Shape;608;p20"/>
          <p:cNvSpPr/>
          <p:nvPr/>
        </p:nvSpPr>
        <p:spPr>
          <a:xfrm>
            <a:off x="542525" y="786919"/>
            <a:ext cx="4284900" cy="33906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09" name="Google Shape;609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123" y="449419"/>
            <a:ext cx="4527134" cy="4241907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20"/>
          <p:cNvSpPr/>
          <p:nvPr/>
        </p:nvSpPr>
        <p:spPr>
          <a:xfrm>
            <a:off x="2713825" y="5087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20"/>
          <p:cNvSpPr/>
          <p:nvPr/>
        </p:nvSpPr>
        <p:spPr>
          <a:xfrm>
            <a:off x="2774775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20"/>
          <p:cNvSpPr/>
          <p:nvPr/>
        </p:nvSpPr>
        <p:spPr>
          <a:xfrm>
            <a:off x="3897300" y="26783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20"/>
          <p:cNvSpPr/>
          <p:nvPr/>
        </p:nvSpPr>
        <p:spPr>
          <a:xfrm>
            <a:off x="2774775" y="4273569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20"/>
          <p:cNvSpPr/>
          <p:nvPr/>
        </p:nvSpPr>
        <p:spPr>
          <a:xfrm>
            <a:off x="1289150" y="4339150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20"/>
          <p:cNvSpPr/>
          <p:nvPr/>
        </p:nvSpPr>
        <p:spPr>
          <a:xfrm>
            <a:off x="459350" y="36702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p20"/>
          <p:cNvSpPr/>
          <p:nvPr/>
        </p:nvSpPr>
        <p:spPr>
          <a:xfrm>
            <a:off x="235725" y="26021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20"/>
          <p:cNvSpPr/>
          <p:nvPr/>
        </p:nvSpPr>
        <p:spPr>
          <a:xfrm>
            <a:off x="1443100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21"/>
          <p:cNvSpPr txBox="1">
            <a:spLocks noGrp="1"/>
          </p:cNvSpPr>
          <p:nvPr>
            <p:ph type="title"/>
          </p:nvPr>
        </p:nvSpPr>
        <p:spPr>
          <a:xfrm>
            <a:off x="464825" y="168775"/>
            <a:ext cx="6423600" cy="6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L’engagement de l’élève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3" name="Google Shape;623;p21"/>
          <p:cNvSpPr txBox="1">
            <a:spLocks noGrp="1"/>
          </p:cNvSpPr>
          <p:nvPr>
            <p:ph type="body" idx="1"/>
          </p:nvPr>
        </p:nvSpPr>
        <p:spPr>
          <a:xfrm>
            <a:off x="747925" y="977128"/>
            <a:ext cx="6140400" cy="27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21"/>
          <p:cNvSpPr/>
          <p:nvPr/>
        </p:nvSpPr>
        <p:spPr>
          <a:xfrm>
            <a:off x="3629575" y="1145438"/>
            <a:ext cx="136500" cy="2217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625" name="Google Shape;62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879651"/>
            <a:ext cx="7364624" cy="405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22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2" name="Google Shape;632;p22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Jeux Blockly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http://recitmst.qc.ca/blockly/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connexion, base de la programmation, pas à pas. 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Code.org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http://code.org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Compte d’enseignant, on suit les élèves dans leurs défis.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Prêt à programmer...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3" name="Google Shape;633;p22"/>
          <p:cNvSpPr/>
          <p:nvPr/>
        </p:nvSpPr>
        <p:spPr>
          <a:xfrm>
            <a:off x="0" y="3205856"/>
            <a:ext cx="470700" cy="342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634" name="Google Shape;634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23"/>
          <p:cNvSpPr txBox="1">
            <a:spLocks noGrp="1"/>
          </p:cNvSpPr>
          <p:nvPr>
            <p:ph type="title"/>
          </p:nvPr>
        </p:nvSpPr>
        <p:spPr>
          <a:xfrm>
            <a:off x="606800" y="379950"/>
            <a:ext cx="7405500" cy="38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0" name="Google Shape;640;p23"/>
          <p:cNvSpPr txBox="1">
            <a:spLocks noGrp="1"/>
          </p:cNvSpPr>
          <p:nvPr>
            <p:ph type="body" idx="1"/>
          </p:nvPr>
        </p:nvSpPr>
        <p:spPr>
          <a:xfrm>
            <a:off x="270900" y="962700"/>
            <a:ext cx="8725800" cy="39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Jeux Blockly : </a:t>
            </a:r>
            <a:r>
              <a:rPr lang="en" sz="2000" u="sng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http://recitmst.qc.ca/blockly/</a:t>
            </a:r>
            <a:endParaRPr sz="2000" u="sng">
              <a:solidFill>
                <a:srgbClr val="000000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sp>
        <p:nvSpPr>
          <p:cNvPr id="641" name="Google Shape;641;p23"/>
          <p:cNvSpPr txBox="1"/>
          <p:nvPr/>
        </p:nvSpPr>
        <p:spPr>
          <a:xfrm>
            <a:off x="606800" y="1684024"/>
            <a:ext cx="2573700" cy="28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connexion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installation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Base de programmation par blocs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Évolutif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Addictif ;-)</a:t>
            </a:r>
            <a:endParaRPr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42" name="Google Shape;64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77823" y="103289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24"/>
          <p:cNvSpPr txBox="1">
            <a:spLocks noGrp="1"/>
          </p:cNvSpPr>
          <p:nvPr>
            <p:ph type="title"/>
          </p:nvPr>
        </p:nvSpPr>
        <p:spPr>
          <a:xfrm>
            <a:off x="777250" y="379950"/>
            <a:ext cx="72351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8" name="Google Shape;648;p24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2. Code.org : </a:t>
            </a:r>
            <a:r>
              <a:rPr lang="en" sz="2000" u="sng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http://code.org</a:t>
            </a:r>
            <a:endParaRPr sz="2000" u="sng">
              <a:solidFill>
                <a:srgbClr val="000000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sp>
        <p:nvSpPr>
          <p:cNvPr id="649" name="Google Shape;649;p24"/>
          <p:cNvSpPr txBox="1"/>
          <p:nvPr/>
        </p:nvSpPr>
        <p:spPr>
          <a:xfrm>
            <a:off x="648650" y="2237119"/>
            <a:ext cx="2532000" cy="25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Compte enseignant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Suivi des élèves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Tous âges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Ludique (thèmes)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Tutoriel</a:t>
            </a:r>
            <a:endParaRPr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0" name="Google Shape;650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72723" y="178195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25"/>
          <p:cNvSpPr txBox="1">
            <a:spLocks noGrp="1"/>
          </p:cNvSpPr>
          <p:nvPr>
            <p:ph type="body" idx="1"/>
          </p:nvPr>
        </p:nvSpPr>
        <p:spPr>
          <a:xfrm>
            <a:off x="599700" y="873125"/>
            <a:ext cx="7089000" cy="382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000"/>
              <a:buFont typeface="Ubuntu"/>
              <a:buAutoNum type="arabicPeriod"/>
            </a:pPr>
            <a:r>
              <a:rPr lang="en" sz="2000" i="0" u="sng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«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Rejoindre Scratch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»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en haut à droite et suivre les indications pour se créer un compte.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3.	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«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Créer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»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en haut à gauche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4.	Si vous avez un compte, r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emplacer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«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Untitled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» 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p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a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r 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le titre de votre choix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*Astuce : avoir même titre pour un programme et on ajoute les initiales de l’élève.</a:t>
            </a:r>
            <a:endParaRPr sz="2000" b="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25"/>
          <p:cNvSpPr txBox="1"/>
          <p:nvPr/>
        </p:nvSpPr>
        <p:spPr>
          <a:xfrm>
            <a:off x="1737175" y="250856"/>
            <a:ext cx="5341200" cy="6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À vos claviers!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57" name="Google Shape;65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26"/>
          <p:cNvSpPr txBox="1"/>
          <p:nvPr/>
        </p:nvSpPr>
        <p:spPr>
          <a:xfrm>
            <a:off x="373025" y="1515075"/>
            <a:ext cx="8545200" cy="3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0-Choisir un bloc «Événement»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1-Choisir un lutin (Sprite)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2-Choix d’un arrière-plan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3-Écrire des informations bloc «Apparence»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4-Images libres de droit dans Google ou </a:t>
            </a:r>
            <a:r>
              <a:rPr lang="en" sz="24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Pixabay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5-Bloc «Contrôle» temps pour synchroniser le Sprite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6-Montrer ou cacher le Sprite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7-Modifier l’arrière-plan et le faire apparaître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3" name="Google Shape;663;p26"/>
          <p:cNvSpPr txBox="1"/>
          <p:nvPr/>
        </p:nvSpPr>
        <p:spPr>
          <a:xfrm>
            <a:off x="905775" y="295725"/>
            <a:ext cx="5506500" cy="11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1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Le cycle de l’eau, </a:t>
            </a:r>
            <a:r>
              <a:rPr lang="en" sz="18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format présentation</a:t>
            </a: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évaporation</a:t>
            </a:r>
            <a:r>
              <a:rPr lang="en" sz="24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24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64" name="Google Shape;66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62049" y="333400"/>
            <a:ext cx="2383226" cy="179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27"/>
          <p:cNvSpPr txBox="1"/>
          <p:nvPr/>
        </p:nvSpPr>
        <p:spPr>
          <a:xfrm>
            <a:off x="373025" y="1701550"/>
            <a:ext cx="8545200" cy="31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0-REMIX : </a:t>
            </a:r>
            <a:r>
              <a:rPr lang="en" sz="10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https://scratch.mit.edu/projects/434637865</a:t>
            </a:r>
            <a:endParaRPr sz="1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1-Choisir un lutin (Sprite)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2-Choix d’un arrière-plan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3-Déplacement possible «Mouvement»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4-Écrire une information bloc «Apparence»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6-Narration possible bloc «Son 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7-Modifier l’arrière-plan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71" name="Google Shape;671;p27"/>
          <p:cNvSpPr txBox="1"/>
          <p:nvPr/>
        </p:nvSpPr>
        <p:spPr>
          <a:xfrm>
            <a:off x="905775" y="295725"/>
            <a:ext cx="55065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2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Le cycle de l’eau, </a:t>
            </a:r>
            <a:r>
              <a:rPr lang="en" sz="18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présentation avec narration </a:t>
            </a:r>
            <a:endParaRPr sz="18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condensation</a:t>
            </a:r>
            <a:endParaRPr>
              <a:solidFill>
                <a:srgbClr val="FF99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72" name="Google Shape;67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62049" y="333400"/>
            <a:ext cx="2383226" cy="179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28"/>
          <p:cNvSpPr txBox="1"/>
          <p:nvPr/>
        </p:nvSpPr>
        <p:spPr>
          <a:xfrm>
            <a:off x="373025" y="1134300"/>
            <a:ext cx="5250300" cy="37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0-Arrière-plan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1-Bloc «Événements»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2-Bloc «Apparence» intention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3-Bloc «Capteurs» poser une question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4-Définir les «variables»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5-Associer réponse «Capteurs »</a:t>
            </a:r>
            <a:r>
              <a:rPr lang="en" sz="2000">
                <a:solidFill>
                  <a:srgbClr val="4A86E8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=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«Variables»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6-Bloc «Contrôle» SI ALORS, SINON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7-Insérer bloc «Opérateurs» d’égalité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8-Bloc «Apparence» si oui ou sinon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79" name="Google Shape;679;p28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Défi 3</a:t>
            </a:r>
            <a:endParaRPr sz="2400">
              <a:solidFill>
                <a:srgbClr val="FF9900"/>
              </a:solidFill>
              <a:highlight>
                <a:srgbClr val="FFFF00"/>
              </a:highlight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Classe des animaux</a:t>
            </a:r>
            <a:r>
              <a:rPr lang="en" sz="1800" b="1">
                <a:solidFill>
                  <a:srgbClr val="4A86E8"/>
                </a:solidFill>
                <a:latin typeface="Viga"/>
                <a:ea typeface="Viga"/>
                <a:cs typeface="Viga"/>
                <a:sym typeface="Viga"/>
              </a:rPr>
              <a:t>, format jeu</a:t>
            </a:r>
            <a:endParaRPr sz="1800" b="1">
              <a:solidFill>
                <a:srgbClr val="4A86E8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80" name="Google Shape;68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6750" y="1235925"/>
            <a:ext cx="3560075" cy="356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29"/>
          <p:cNvSpPr txBox="1"/>
          <p:nvPr/>
        </p:nvSpPr>
        <p:spPr>
          <a:xfrm>
            <a:off x="905775" y="295725"/>
            <a:ext cx="69267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Défi 4</a:t>
            </a:r>
            <a:endParaRPr sz="24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Les parties d’une plante</a:t>
            </a: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, </a:t>
            </a:r>
            <a:r>
              <a:rPr lang="en" sz="1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format bulle pour afficher</a:t>
            </a:r>
            <a:endParaRPr sz="1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87" name="Google Shape;687;p29"/>
          <p:cNvSpPr txBox="1"/>
          <p:nvPr/>
        </p:nvSpPr>
        <p:spPr>
          <a:xfrm>
            <a:off x="1143000" y="4468950"/>
            <a:ext cx="7326300" cy="3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88" name="Google Shape;68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82925" y="1267275"/>
            <a:ext cx="3972396" cy="315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30"/>
          <p:cNvSpPr txBox="1"/>
          <p:nvPr/>
        </p:nvSpPr>
        <p:spPr>
          <a:xfrm>
            <a:off x="905775" y="295725"/>
            <a:ext cx="69267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Défi 5</a:t>
            </a:r>
            <a:endParaRPr sz="24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Engrenages</a:t>
            </a: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, </a:t>
            </a:r>
            <a:r>
              <a:rPr lang="en" sz="1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simulateur</a:t>
            </a:r>
            <a:endParaRPr sz="1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95" name="Google Shape;695;p30"/>
          <p:cNvSpPr txBox="1"/>
          <p:nvPr/>
        </p:nvSpPr>
        <p:spPr>
          <a:xfrm>
            <a:off x="1143000" y="4468950"/>
            <a:ext cx="7326300" cy="3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96" name="Google Shape;69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97225" y="1312125"/>
            <a:ext cx="3972396" cy="315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31"/>
          <p:cNvSpPr txBox="1">
            <a:spLocks noGrp="1"/>
          </p:cNvSpPr>
          <p:nvPr>
            <p:ph type="title"/>
          </p:nvPr>
        </p:nvSpPr>
        <p:spPr>
          <a:xfrm>
            <a:off x="4992000" y="333300"/>
            <a:ext cx="3675600" cy="48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Programmation avec Scratch en ajoutant l’extension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2000" u="sng">
                <a:latin typeface="Ubuntu"/>
                <a:ea typeface="Ubuntu"/>
                <a:cs typeface="Ubuntu"/>
                <a:sym typeface="Ubuntu"/>
                <a:hlinkClick r:id="rId4"/>
              </a:rPr>
              <a:t>Ressources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2000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peu coûteux et créatif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Ubuntu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703" name="Google Shape;703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525" y="957150"/>
            <a:ext cx="4687198" cy="25215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4" name="Google Shape;704;p31"/>
          <p:cNvCxnSpPr/>
          <p:nvPr/>
        </p:nvCxnSpPr>
        <p:spPr>
          <a:xfrm flipH="1">
            <a:off x="264550" y="2469925"/>
            <a:ext cx="1075800" cy="8637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705" name="Google Shape;705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8500" y="3890281"/>
            <a:ext cx="871225" cy="935075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31"/>
          <p:cNvSpPr txBox="1"/>
          <p:nvPr/>
        </p:nvSpPr>
        <p:spPr>
          <a:xfrm>
            <a:off x="2033950" y="97775"/>
            <a:ext cx="3000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Défi 6</a:t>
            </a:r>
            <a:endParaRPr sz="24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1155CC"/>
                </a:solidFill>
                <a:latin typeface="Viga"/>
                <a:ea typeface="Viga"/>
                <a:cs typeface="Viga"/>
                <a:sym typeface="Viga"/>
              </a:rPr>
              <a:t>Makey Makey</a:t>
            </a:r>
            <a:endParaRPr sz="2400" b="1">
              <a:solidFill>
                <a:srgbClr val="1155CC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07" name="Google Shape;707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68400" y="273450"/>
            <a:ext cx="2576825" cy="19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32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Recherche par mot-clé</a:t>
            </a: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13" name="Google Shape;71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59725"/>
            <a:ext cx="8839201" cy="178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20800" y="3094576"/>
            <a:ext cx="5814520" cy="1896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33"/>
          <p:cNvSpPr txBox="1"/>
          <p:nvPr/>
        </p:nvSpPr>
        <p:spPr>
          <a:xfrm>
            <a:off x="373025" y="1517231"/>
            <a:ext cx="8545200" cy="33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36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Utilisation d’un environnement numérique d’apprentissage (ENA)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Utilisation d’un formulaire pour consigner les programmes réalisés par les élèves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-Copie formulaire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Google</a:t>
            </a: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-Copie formulaire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Microsoft</a:t>
            </a: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21" name="Google Shape;721;p33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Partager ou 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enseigner à distance</a:t>
            </a: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22" name="Google Shape;722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34"/>
          <p:cNvSpPr txBox="1">
            <a:spLocks noGrp="1"/>
          </p:cNvSpPr>
          <p:nvPr>
            <p:ph type="body" idx="1"/>
          </p:nvPr>
        </p:nvSpPr>
        <p:spPr>
          <a:xfrm>
            <a:off x="2393575" y="152700"/>
            <a:ext cx="6347100" cy="46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Ressources :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Padlet ressources par disciplines Scratch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Scratch pour tous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MST à distance</a:t>
            </a: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, section des applications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Scratch en mathématique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728" name="Google Shape;728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4800" y="1338800"/>
            <a:ext cx="2088775" cy="1746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35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735" name="Google Shape;735;p35"/>
          <p:cNvSpPr txBox="1">
            <a:spLocks noGrp="1"/>
          </p:cNvSpPr>
          <p:nvPr>
            <p:ph type="title" idx="4294967295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les mercredis matins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9 h à 11 h 30.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36" name="Google Shape;736;p35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37" name="Google Shape;737;p35"/>
          <p:cNvSpPr/>
          <p:nvPr/>
        </p:nvSpPr>
        <p:spPr>
          <a:xfrm>
            <a:off x="29576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38" name="Google Shape;738;p35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1A73E8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 sz="24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39" name="Google Shape;739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601" cy="163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36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745" name="Google Shape;745;p36"/>
          <p:cNvSpPr txBox="1">
            <a:spLocks noGrp="1"/>
          </p:cNvSpPr>
          <p:nvPr>
            <p:ph type="title" idx="4294967295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46" name="Google Shape;746;p36"/>
          <p:cNvSpPr txBox="1"/>
          <p:nvPr/>
        </p:nvSpPr>
        <p:spPr>
          <a:xfrm>
            <a:off x="4613600" y="1631200"/>
            <a:ext cx="3324900" cy="24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Suivre les instructions dans la section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Badge de participation</a:t>
            </a:r>
            <a:endParaRPr sz="26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47" name="Google Shape;74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7150" y="1700225"/>
            <a:ext cx="2416876" cy="236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37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53" name="Google Shape;75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37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755" name="Google Shape;755;p37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56" name="Google Shape;756;p37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57" name="Google Shape;757;p3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1248</Words>
  <Application>Microsoft Office PowerPoint</Application>
  <PresentationFormat>Affichage à l'écran (16:9)</PresentationFormat>
  <Paragraphs>215</Paragraphs>
  <Slides>25</Slides>
  <Notes>25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6" baseType="lpstr">
      <vt:lpstr>Sniglet</vt:lpstr>
      <vt:lpstr>Arial</vt:lpstr>
      <vt:lpstr>Viga</vt:lpstr>
      <vt:lpstr>Roboto</vt:lpstr>
      <vt:lpstr>Ubuntu</vt:lpstr>
      <vt:lpstr>Nixie One</vt:lpstr>
      <vt:lpstr>Bangers</vt:lpstr>
      <vt:lpstr>Dosis</vt:lpstr>
      <vt:lpstr>Permanent Marker</vt:lpstr>
      <vt:lpstr>Merriweather</vt:lpstr>
      <vt:lpstr>Friar template</vt:lpstr>
      <vt:lpstr>Classes de maîtres   Programmer avec Scratch  Lien de la présentation : http://bit.ly/mst16fev21</vt:lpstr>
      <vt:lpstr>Initiation à Scratch en ST </vt:lpstr>
      <vt:lpstr>Plan de la rencontre</vt:lpstr>
      <vt:lpstr>Présentation PowerPoint</vt:lpstr>
      <vt:lpstr>Connaissez-vous Scratch?</vt:lpstr>
      <vt:lpstr>Enseigner la programmation… Pourquoi?</vt:lpstr>
      <vt:lpstr>Enseigner la programmation… Pourquoi?</vt:lpstr>
      <vt:lpstr>Présentation PowerPoint</vt:lpstr>
      <vt:lpstr>L’engagement de l’élève</vt:lpstr>
      <vt:lpstr>Des outils pour s’initier à la programmation</vt:lpstr>
      <vt:lpstr>Des outils pour s’initier à la programmation</vt:lpstr>
      <vt:lpstr>Des outils pour s’initier à la programmation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    -Programmation avec Scratch en ajoutant l’extension   -Ressources  -Avantages :  peu coûteux et créatif     </vt:lpstr>
      <vt:lpstr>Présentation PowerPoint</vt:lpstr>
      <vt:lpstr>Présentation PowerPoint</vt:lpstr>
      <vt:lpstr>Présentation PowerPoint</vt:lpstr>
      <vt:lpstr>L’équipe du RÉCIT MST est disponible  les mercredis matins  de 9 h à 11 h 30. </vt:lpstr>
      <vt:lpstr>Obtenez votre  badge de participation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Classes de maîtres   Programmer avec Scratch  Lien de la présentation : http://bit.ly/mst16fev21</dc:title>
  <dc:creator>Sonya Fiset</dc:creator>
  <cp:lastModifiedBy>Fiset Sonia</cp:lastModifiedBy>
  <cp:revision>1</cp:revision>
  <dcterms:modified xsi:type="dcterms:W3CDTF">2021-02-16T02:26:14Z</dcterms:modified>
</cp:coreProperties>
</file>