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embeddedFontLst>
    <p:embeddedFont>
      <p:font typeface="Amatic SC" panose="020B0604020202020204" charset="-79"/>
      <p:regular r:id="rId25"/>
      <p:bold r:id="rId26"/>
    </p:embeddedFont>
    <p:embeddedFont>
      <p:font typeface="Merriweather" panose="020B0604020202020204" charset="0"/>
      <p:regular r:id="rId27"/>
      <p:bold r:id="rId28"/>
      <p:italic r:id="rId29"/>
      <p:boldItalic r:id="rId30"/>
    </p:embeddedFont>
    <p:embeddedFont>
      <p:font typeface="Nixie One" panose="020B0604020202020204" charset="0"/>
      <p:regular r:id="rId31"/>
    </p:embeddedFont>
    <p:embeddedFont>
      <p:font typeface="Permanent Marker" panose="020B0604020202020204" charset="0"/>
      <p:regular r:id="rId32"/>
    </p:embeddedFont>
    <p:embeddedFont>
      <p:font typeface="Source Code Pro" panose="020B0604020202020204" charset="0"/>
      <p:regular r:id="rId33"/>
      <p:bold r:id="rId34"/>
      <p:italic r:id="rId35"/>
      <p:boldItalic r:id="rId36"/>
    </p:embeddedFont>
    <p:embeddedFont>
      <p:font typeface="Ubuntu" panose="020B0604020202020204" charset="0"/>
      <p:regular r:id="rId37"/>
      <p:bold r:id="rId38"/>
      <p:italic r:id="rId39"/>
      <p:boldItalic r:id="rId40"/>
    </p:embeddedFont>
    <p:embeddedFont>
      <p:font typeface="Varela Round" panose="020B0604020202020204" charset="-79"/>
      <p:regular r:id="rId41"/>
    </p:embeddedFont>
    <p:embeddedFont>
      <p:font typeface="Viga" panose="020B0604020202020204" charset="0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" name="Google Shape;1897;g73a4fa6510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8" name="Google Shape;1898;g73a4fa6510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Bonjour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Accepter les P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Enregistrement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Tester et fermer les micros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8" name="Google Shape;190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9" name="Google Shape;190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Présenter Stéphanie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site RÉCIT MST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Parler du clavardage à gauche, faire sortir l’onglet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Parler de lever la main s’il y a des ? possible si l’extension Nod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g10df25535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9" name="Google Shape;1919;g10df25535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Google Shape;1925;g4fff47f9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6" name="Google Shape;1926;g4fff47f9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g4fff47f96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9" name="Google Shape;1939;g4fff47f96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g758a4b8866_0_1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8" name="Google Shape;1948;g758a4b8866_0_1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g4e10323f6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4" name="Google Shape;1964;g4e10323f6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g4e10323f6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2" name="Google Shape;1972;g4e10323f6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g54dde61a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1" name="Google Shape;1981;g54dde61a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9" name="Google Shape;1989;g54dde61a5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0" name="Google Shape;1990;g54dde61a5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g4d185647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8" name="Google Shape;1998;g4d185647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Ouvrir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Présenter les 3 sections de la plateforme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Analyser le programme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Modéliser -  5 min pour le faire - Questions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g4eb1d46bea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6" name="Google Shape;2006;g4eb1d46bea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" name="Google Shape;2016;g553dfffe4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7" name="Google Shape;2017;g553dfffe4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Pratique guidée - faire un rectangle ou un triangle 5 min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3" name="Google Shape;2023;g553dfffe4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4" name="Google Shape;2024;g553dfffe4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Partage d’écran - Extension dans Scratch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g5528283e7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2" name="Google Shape;2032;g5528283e7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g553f08d1b9_0_1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9" name="Google Shape;2039;g553f08d1b9_0_1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Garder 30 minutes pour la finale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 minutes : badges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Google Shape;2048;g6bd1fb9dd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9" name="Google Shape;2049;g6bd1fb9dd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 minutes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g73a4fa6510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8" name="Google Shape;2058;g73a4fa6510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Google Shape;2077;g73a4fa6510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8" name="Google Shape;2078;g73a4fa6510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Google Shape;2084;g73a4fa6510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5" name="Google Shape;2085;g73a4fa6510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55D4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10" name="Google Shape;10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2"/>
          <p:cNvSpPr txBox="1">
            <a:spLocks noGrp="1"/>
          </p:cNvSpPr>
          <p:nvPr>
            <p:ph type="ctrTitle"/>
          </p:nvPr>
        </p:nvSpPr>
        <p:spPr>
          <a:xfrm>
            <a:off x="2191050" y="2427150"/>
            <a:ext cx="4761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95A5A6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3"/>
          <p:cNvGrpSpPr/>
          <p:nvPr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208" name="Google Shape;208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"/>
          <p:cNvSpPr txBox="1">
            <a:spLocks noGrp="1"/>
          </p:cNvSpPr>
          <p:nvPr>
            <p:ph type="ctrTitle"/>
          </p:nvPr>
        </p:nvSpPr>
        <p:spPr>
          <a:xfrm>
            <a:off x="1557875" y="1882525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6" name="Google Shape;466;p3"/>
          <p:cNvSpPr txBox="1">
            <a:spLocks noGrp="1"/>
          </p:cNvSpPr>
          <p:nvPr>
            <p:ph type="subTitle" idx="1"/>
          </p:nvPr>
        </p:nvSpPr>
        <p:spPr>
          <a:xfrm>
            <a:off x="1557875" y="3329551"/>
            <a:ext cx="60282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469" name="Google Shape;469;p4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4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rgbClr val="F55D4B"/>
              </a:buClr>
              <a:buSzPts val="2200"/>
              <a:buChar char="✖"/>
              <a:defRPr sz="2200" i="1">
                <a:solidFill>
                  <a:srgbClr val="F55D4B"/>
                </a:solidFill>
              </a:defRPr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>
                <a:solidFill>
                  <a:srgbClr val="F55D4B"/>
                </a:solidFill>
              </a:defRPr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5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667" name="Google Shape;667;p5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5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✖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6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45" name="Google Shape;845;p6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6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6"/>
          <p:cNvSpPr txBox="1">
            <a:spLocks noGrp="1"/>
          </p:cNvSpPr>
          <p:nvPr>
            <p:ph type="body" idx="1"/>
          </p:nvPr>
        </p:nvSpPr>
        <p:spPr>
          <a:xfrm>
            <a:off x="1131725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1" name="Google Shape;1021;p6"/>
          <p:cNvSpPr txBox="1">
            <a:spLocks noGrp="1"/>
          </p:cNvSpPr>
          <p:nvPr>
            <p:ph type="body" idx="2"/>
          </p:nvPr>
        </p:nvSpPr>
        <p:spPr>
          <a:xfrm>
            <a:off x="4672553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7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024" name="Google Shape;1024;p7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7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7"/>
          <p:cNvSpPr txBox="1">
            <a:spLocks noGrp="1"/>
          </p:cNvSpPr>
          <p:nvPr>
            <p:ph type="body" idx="1"/>
          </p:nvPr>
        </p:nvSpPr>
        <p:spPr>
          <a:xfrm>
            <a:off x="977300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0" name="Google Shape;1200;p7"/>
          <p:cNvSpPr txBox="1">
            <a:spLocks noGrp="1"/>
          </p:cNvSpPr>
          <p:nvPr>
            <p:ph type="body" idx="2"/>
          </p:nvPr>
        </p:nvSpPr>
        <p:spPr>
          <a:xfrm>
            <a:off x="3391603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1" name="Google Shape;1201;p7"/>
          <p:cNvSpPr txBox="1">
            <a:spLocks noGrp="1"/>
          </p:cNvSpPr>
          <p:nvPr>
            <p:ph type="body" idx="3"/>
          </p:nvPr>
        </p:nvSpPr>
        <p:spPr>
          <a:xfrm>
            <a:off x="5805905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8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204" name="Google Shape;1204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8" name="Google Shape;1378;p8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9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381" name="Google Shape;1381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5" name="Google Shape;1485;p9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400"/>
              <a:buFont typeface="Amatic SC"/>
              <a:buNone/>
              <a:defRPr sz="24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488" name="Google Shape;1488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95A5A6"/>
        </a:solidFill>
        <a:effectLst/>
      </p:bgPr>
    </p:bg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594" name="Google Shape;1594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rgbClr val="F55D4B"/>
        </a:solidFill>
        <a:effectLst/>
      </p:bgPr>
    </p:bg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" name="Google Shape;1699;p12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700" name="Google Shape;1700;p12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2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2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2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2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2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2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2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2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2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2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2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2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2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2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2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2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2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2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2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2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2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2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2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2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2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2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2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2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2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2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2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2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2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2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2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2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2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2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2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2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2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2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2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2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2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2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2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2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2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2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2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2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2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2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2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2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2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2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2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2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2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2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2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2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2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2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2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2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2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2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2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2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2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2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2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2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2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2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2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4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14"/>
          <p:cNvSpPr txBox="1">
            <a:spLocks noGrp="1"/>
          </p:cNvSpPr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11" name="Google Shape;1811;p14"/>
          <p:cNvSpPr txBox="1">
            <a:spLocks noGrp="1"/>
          </p:cNvSpPr>
          <p:nvPr>
            <p:ph type="subTitle" idx="1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12" name="Google Shape;1812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p15"/>
          <p:cNvSpPr txBox="1">
            <a:spLocks noGrp="1"/>
          </p:cNvSpPr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15" name="Google Shape;1815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16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18" name="Google Shape;1818;p16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19" name="Google Shape;1819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7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17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3" name="Google Shape;1823;p17"/>
          <p:cNvSpPr txBox="1">
            <a:spLocks noGrp="1"/>
          </p:cNvSpPr>
          <p:nvPr>
            <p:ph type="body" idx="2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4" name="Google Shape;1824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18"/>
          <p:cNvSpPr txBox="1">
            <a:spLocks noGrp="1"/>
          </p:cNvSpPr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827" name="Google Shape;1827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p1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30" name="Google Shape;1830;p19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31" name="Google Shape;1831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20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4" name="Google Shape;1834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p21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37" name="Google Shape;1837;p21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38" name="Google Shape;1838;p21"/>
          <p:cNvSpPr txBox="1">
            <a:spLocks noGrp="1"/>
          </p:cNvSpPr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839" name="Google Shape;1839;p21"/>
          <p:cNvSpPr txBox="1">
            <a:spLocks noGrp="1"/>
          </p:cNvSpPr>
          <p:nvPr>
            <p:ph type="subTitle" idx="1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40" name="Google Shape;1840;p21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1841" name="Google Shape;1841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22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1844" name="Google Shape;1844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847" name="Google Shape;1847;p23"/>
          <p:cNvSpPr txBox="1">
            <a:spLocks noGrp="1"/>
          </p:cNvSpPr>
          <p:nvPr>
            <p:ph type="body" idx="1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48" name="Google Shape;1848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26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57" name="Google Shape;1857;p26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58" name="Google Shape;1858;p2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0" name="Google Shape;1860;p2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61" name="Google Shape;1861;p2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62" name="Google Shape;1862;p27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p28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65" name="Google Shape;1865;p2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p2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68" name="Google Shape;1868;p2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69" name="Google Shape;1869;p29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70" name="Google Shape;1870;p2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" name="Google Shape;1872;p3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73" name="Google Shape;1873;p3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p31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876" name="Google Shape;1876;p31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77" name="Google Shape;1877;p3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9" name="Google Shape;1879;p32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80" name="Google Shape;1880;p3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p33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3" name="Google Shape;1883;p33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884" name="Google Shape;1884;p33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885" name="Google Shape;1885;p33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86" name="Google Shape;1886;p3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p34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889" name="Google Shape;1889;p3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92" name="Google Shape;1892;p35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93" name="Google Shape;1893;p3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p3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5F6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983100"/>
            <a:ext cx="68805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902800"/>
            <a:ext cx="68805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3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06" name="Google Shape;1806;p13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07" name="Google Shape;1807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p2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3" name="Google Shape;1853;p2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4" name="Google Shape;1854;p2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recitmst.qc.ca/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hyperlink" Target="http://recitmst.qc.ca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bit.ly/mst27janvier202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recitmst.qc.ca/blockly/" TargetMode="External"/><Relationship Id="rId7" Type="http://schemas.openxmlformats.org/officeDocument/2006/relationships/hyperlink" Target="https://makeymakey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tunes.apple.com/us/app/scratchjr/id895485086?mt=8" TargetMode="External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docs.google.com/document/d/1Vi8KNnGLIq9yFRF5ifrU_PpWA4XsXRGbKc_9dOddPeg/edit?usp=sharing" TargetMode="External"/><Relationship Id="rId5" Type="http://schemas.openxmlformats.org/officeDocument/2006/relationships/hyperlink" Target="https://scratch.mit.edu/projects/298029557" TargetMode="Externa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docs.google.com/document/d/1RNGxoGEsuN9VCD1EiN35ddhOmiCQ_StHDBWMEh_ROX4/edit?usp=sharing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hyperlink" Target="https://scratch.mit.edu/projects/189233210/editor/" TargetMode="External"/><Relationship Id="rId10" Type="http://schemas.openxmlformats.org/officeDocument/2006/relationships/image" Target="../media/image22.png"/><Relationship Id="rId4" Type="http://schemas.openxmlformats.org/officeDocument/2006/relationships/hyperlink" Target="https://docs.google.com/document/d/1V_x6j20PyKZfBKhn2QSg1WeRt0FHJrqdUd-TyMUD6OY/edit?usp=sharing" TargetMode="External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89233210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79920496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docs.google.com/document/d/1Vi8KNnGLIq9yFRF5ifrU_PpWA4XsXRGbKc_9dOddPeg/edit?usp=sharing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campus.recit.qc.ca/course/view.php?id=13" TargetMode="External"/><Relationship Id="rId3" Type="http://schemas.openxmlformats.org/officeDocument/2006/relationships/hyperlink" Target="https://campus.recit.qc.ca/mod/page/view.php?id=4827" TargetMode="External"/><Relationship Id="rId7" Type="http://schemas.openxmlformats.org/officeDocument/2006/relationships/hyperlink" Target="https://campus.recit.qc.ca/math%c3%a9matique-science-et-technologie/scratchpremierspa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ampus.recit.qc.ca/mod/page/view.php?id=4727&amp;forceview=1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campus.recit.qc.ca/mod/page/view.php?id=5136&amp;forceview=1" TargetMode="External"/><Relationship Id="rId10" Type="http://schemas.openxmlformats.org/officeDocument/2006/relationships/hyperlink" Target="https://makeymakey.com/" TargetMode="External"/><Relationship Id="rId4" Type="http://schemas.openxmlformats.org/officeDocument/2006/relationships/hyperlink" Target="https://campus.recit.qc.ca/mod/page/view.php?id=4726&amp;forceview=1" TargetMode="External"/><Relationship Id="rId9" Type="http://schemas.openxmlformats.org/officeDocument/2006/relationships/hyperlink" Target="https://campus.recit.qc.ca/MakeyMakey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scratchpremierspa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recitmst.qc.ca/Offre-de-services-du-RECIT-MST-922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25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monurl.ca/aquops2020" TargetMode="External"/><Relationship Id="rId11" Type="http://schemas.openxmlformats.org/officeDocument/2006/relationships/image" Target="../media/image29.png"/><Relationship Id="rId5" Type="http://schemas.openxmlformats.org/officeDocument/2006/relationships/image" Target="../media/image27.jpg"/><Relationship Id="rId10" Type="http://schemas.openxmlformats.org/officeDocument/2006/relationships/image" Target="../media/image2.png"/><Relationship Id="rId4" Type="http://schemas.openxmlformats.org/officeDocument/2006/relationships/image" Target="../media/image26.jpg"/><Relationship Id="rId9" Type="http://schemas.openxmlformats.org/officeDocument/2006/relationships/hyperlink" Target="https://bit.ly/aquops2020-aga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0.jp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hyperlink" Target="mailto:sonya.fiset@recitmst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0" name="Google Shape;1900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9625" y="2256100"/>
            <a:ext cx="1311200" cy="120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1" name="Google Shape;190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35900">
            <a:off x="7278813" y="5136384"/>
            <a:ext cx="1249899" cy="1023031"/>
          </a:xfrm>
          <a:prstGeom prst="rect">
            <a:avLst/>
          </a:prstGeom>
          <a:noFill/>
          <a:ln>
            <a:noFill/>
          </a:ln>
        </p:spPr>
      </p:pic>
      <p:sp>
        <p:nvSpPr>
          <p:cNvPr id="1902" name="Google Shape;1902;p37"/>
          <p:cNvSpPr txBox="1">
            <a:spLocks noGrp="1"/>
          </p:cNvSpPr>
          <p:nvPr>
            <p:ph type="ctrTitle"/>
          </p:nvPr>
        </p:nvSpPr>
        <p:spPr>
          <a:xfrm>
            <a:off x="1791225" y="4708450"/>
            <a:ext cx="5868000" cy="70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E83C6C"/>
                </a:solidFill>
              </a:rPr>
              <a:t>Ateliers virtuels - AQUOPS 2020</a:t>
            </a:r>
            <a:endParaRPr sz="2200" u="sng">
              <a:solidFill>
                <a:srgbClr val="666666"/>
              </a:solidFill>
            </a:endParaRPr>
          </a:p>
        </p:txBody>
      </p:sp>
      <p:sp>
        <p:nvSpPr>
          <p:cNvPr id="1903" name="Google Shape;1903;p37"/>
          <p:cNvSpPr txBox="1">
            <a:spLocks noGrp="1"/>
          </p:cNvSpPr>
          <p:nvPr>
            <p:ph type="ctrTitle"/>
          </p:nvPr>
        </p:nvSpPr>
        <p:spPr>
          <a:xfrm>
            <a:off x="1147275" y="5369717"/>
            <a:ext cx="6734400" cy="74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E83C6C"/>
                </a:solidFill>
              </a:rPr>
              <a:t>24 avril </a:t>
            </a:r>
            <a:br>
              <a:rPr lang="en" sz="1600" b="1">
                <a:solidFill>
                  <a:srgbClr val="E83C6C"/>
                </a:solidFill>
              </a:rPr>
            </a:br>
            <a:r>
              <a:rPr lang="en" sz="1600" b="1">
                <a:solidFill>
                  <a:srgbClr val="E83C6C"/>
                </a:solidFill>
              </a:rPr>
              <a:t>8 h 30 à 9 h 15</a:t>
            </a:r>
            <a:endParaRPr sz="1600" b="1">
              <a:solidFill>
                <a:srgbClr val="E83C6C"/>
              </a:solidFill>
            </a:endParaRPr>
          </a:p>
        </p:txBody>
      </p:sp>
      <p:sp>
        <p:nvSpPr>
          <p:cNvPr id="1904" name="Google Shape;1904;p37"/>
          <p:cNvSpPr txBox="1">
            <a:spLocks noGrp="1"/>
          </p:cNvSpPr>
          <p:nvPr>
            <p:ph type="ctrTitle"/>
          </p:nvPr>
        </p:nvSpPr>
        <p:spPr>
          <a:xfrm>
            <a:off x="2083875" y="3999550"/>
            <a:ext cx="5282700" cy="70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2200" b="1" i="1">
                <a:solidFill>
                  <a:srgbClr val="666666"/>
                </a:solidFill>
              </a:rPr>
              <a:t>Scratch, apprendre et expérimenter la programmation créative | Atelier 8501 </a:t>
            </a:r>
            <a:endParaRPr sz="2200" i="1" u="sng">
              <a:solidFill>
                <a:srgbClr val="666666"/>
              </a:solidFill>
            </a:endParaRPr>
          </a:p>
        </p:txBody>
      </p:sp>
      <p:sp>
        <p:nvSpPr>
          <p:cNvPr id="1905" name="Google Shape;1905;p37"/>
          <p:cNvSpPr txBox="1"/>
          <p:nvPr/>
        </p:nvSpPr>
        <p:spPr>
          <a:xfrm>
            <a:off x="0" y="6461975"/>
            <a:ext cx="64233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Créé par Sonya Fiset, Service national du </a:t>
            </a:r>
            <a:r>
              <a:rPr lang="en" sz="12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RÉCIT MST</a:t>
            </a:r>
            <a:r>
              <a:rPr lang="en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2020</a:t>
            </a:r>
            <a:endParaRPr/>
          </a:p>
        </p:txBody>
      </p:sp>
      <p:pic>
        <p:nvPicPr>
          <p:cNvPr id="1906" name="Google Shape;1906;p3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23125" y="6519925"/>
            <a:ext cx="1220875" cy="33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p38"/>
          <p:cNvSpPr txBox="1">
            <a:spLocks noGrp="1"/>
          </p:cNvSpPr>
          <p:nvPr>
            <p:ph type="ctrTitle" idx="4294967295"/>
          </p:nvPr>
        </p:nvSpPr>
        <p:spPr>
          <a:xfrm>
            <a:off x="257100" y="599250"/>
            <a:ext cx="5802300" cy="31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Ubuntu"/>
                <a:ea typeface="Ubuntu"/>
                <a:cs typeface="Ubuntu"/>
                <a:sym typeface="Ubuntu"/>
              </a:rPr>
              <a:t>Bonjour!</a:t>
            </a:r>
            <a:endParaRPr sz="6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Ubuntu"/>
                <a:ea typeface="Ubuntu"/>
                <a:cs typeface="Ubuntu"/>
                <a:sym typeface="Ubuntu"/>
              </a:rPr>
              <a:t>Lien de la présentation :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http://recitmst.qc.ca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et </a:t>
            </a:r>
            <a:r>
              <a:rPr lang="en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http://bit.ly/mst27aquops2020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12" name="Google Shape;1912;p38"/>
          <p:cNvSpPr txBox="1">
            <a:spLocks noGrp="1"/>
          </p:cNvSpPr>
          <p:nvPr>
            <p:ph type="body" idx="4294967295"/>
          </p:nvPr>
        </p:nvSpPr>
        <p:spPr>
          <a:xfrm>
            <a:off x="2811675" y="5113300"/>
            <a:ext cx="5713500" cy="10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00FF"/>
                </a:solidFill>
                <a:latin typeface="Varela Round"/>
                <a:ea typeface="Varela Round"/>
                <a:cs typeface="Varela Round"/>
                <a:sym typeface="Varela Round"/>
              </a:rPr>
              <a:t>Sonya Fiset </a:t>
            </a:r>
            <a:endParaRPr sz="1800">
              <a:solidFill>
                <a:srgbClr val="0000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Service national du Récit MST</a:t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1913" name="Google Shape;191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5058" y="4543120"/>
            <a:ext cx="1644025" cy="16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4" name="Google Shape;1914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5" name="Google Shape;1915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49447" y="2140125"/>
            <a:ext cx="2342150" cy="122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6" name="Google Shape;1916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39950" y="134750"/>
            <a:ext cx="1434400" cy="143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p39"/>
          <p:cNvSpPr/>
          <p:nvPr/>
        </p:nvSpPr>
        <p:spPr>
          <a:xfrm>
            <a:off x="1596875" y="743600"/>
            <a:ext cx="6407100" cy="42579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rPr>
              <a:t>Plan de la formation :</a:t>
            </a:r>
            <a:endParaRPr sz="3600" b="1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Bienvenue</a:t>
            </a:r>
            <a:endParaRPr sz="2400">
              <a:solidFill>
                <a:srgbClr val="333333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Pourquoi programmer? 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Outils pour s’initier à la programmation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Présentation de Scratch 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Microcontrôleur Makey Makey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Ressources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Retour et badge de participation</a:t>
            </a:r>
            <a:endParaRPr sz="2400" b="1">
              <a:solidFill>
                <a:srgbClr val="0B5394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922" name="Google Shape;1922;p39"/>
          <p:cNvSpPr/>
          <p:nvPr/>
        </p:nvSpPr>
        <p:spPr>
          <a:xfrm>
            <a:off x="1300600" y="743600"/>
            <a:ext cx="6703388" cy="541324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F55D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3" name="Google Shape;192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Google Shape;1928;p40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29" name="Google Shape;1929;p40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0" name="Google Shape;1930;p40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31" name="Google Shape;193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932" name="Google Shape;1932;p40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3" name="Google Shape;1933;p40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4" name="Google Shape;193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5" name="Google Shape;1935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936" name="Google Shape;1936;p40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41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42" name="Google Shape;1942;p41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43" name="Google Shape;194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25" y="1420375"/>
            <a:ext cx="8001376" cy="47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4" name="Google Shape;1944;p41"/>
          <p:cNvSpPr txBox="1"/>
          <p:nvPr/>
        </p:nvSpPr>
        <p:spPr>
          <a:xfrm>
            <a:off x="3328950" y="6262775"/>
            <a:ext cx="24861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45" name="Google Shape;194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7850" y="57800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p42"/>
          <p:cNvSpPr txBox="1"/>
          <p:nvPr/>
        </p:nvSpPr>
        <p:spPr>
          <a:xfrm>
            <a:off x="6745925" y="329650"/>
            <a:ext cx="2089200" cy="59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51" name="Google Shape;1951;p42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52" name="Google Shape;195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599225"/>
            <a:ext cx="6036177" cy="565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53" name="Google Shape;1953;p42"/>
          <p:cNvSpPr/>
          <p:nvPr/>
        </p:nvSpPr>
        <p:spPr>
          <a:xfrm>
            <a:off x="3689175" y="7189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4" name="Google Shape;1954;p42"/>
          <p:cNvSpPr/>
          <p:nvPr/>
        </p:nvSpPr>
        <p:spPr>
          <a:xfrm>
            <a:off x="3689175" y="12523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42"/>
          <p:cNvSpPr/>
          <p:nvPr/>
        </p:nvSpPr>
        <p:spPr>
          <a:xfrm>
            <a:off x="5375575" y="35357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6" name="Google Shape;1956;p42"/>
          <p:cNvSpPr/>
          <p:nvPr/>
        </p:nvSpPr>
        <p:spPr>
          <a:xfrm>
            <a:off x="3551500" y="570822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7" name="Google Shape;1957;p42"/>
          <p:cNvSpPr/>
          <p:nvPr/>
        </p:nvSpPr>
        <p:spPr>
          <a:xfrm>
            <a:off x="1944475" y="577550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8" name="Google Shape;1958;p42"/>
          <p:cNvSpPr/>
          <p:nvPr/>
        </p:nvSpPr>
        <p:spPr>
          <a:xfrm>
            <a:off x="611750" y="48936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9" name="Google Shape;1959;p42"/>
          <p:cNvSpPr/>
          <p:nvPr/>
        </p:nvSpPr>
        <p:spPr>
          <a:xfrm>
            <a:off x="235725" y="34695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0" name="Google Shape;1960;p42"/>
          <p:cNvSpPr/>
          <p:nvPr/>
        </p:nvSpPr>
        <p:spPr>
          <a:xfrm>
            <a:off x="1900300" y="12523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61" name="Google Shape;1961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5785544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p43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7" name="Google Shape;1967;p43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68" name="Google Shape;196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50" y="1028300"/>
            <a:ext cx="8950625" cy="50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9" name="Google Shape;1969;p43"/>
          <p:cNvSpPr/>
          <p:nvPr/>
        </p:nvSpPr>
        <p:spPr>
          <a:xfrm>
            <a:off x="3629575" y="1527250"/>
            <a:ext cx="136500" cy="2958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p44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10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Des outils pour s’initier à la programmation</a:t>
            </a:r>
            <a:endParaRPr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975" name="Google Shape;1975;p44"/>
          <p:cNvSpPr txBox="1">
            <a:spLocks noGrp="1"/>
          </p:cNvSpPr>
          <p:nvPr>
            <p:ph type="body" idx="1"/>
          </p:nvPr>
        </p:nvSpPr>
        <p:spPr>
          <a:xfrm>
            <a:off x="270900" y="1783700"/>
            <a:ext cx="8725800" cy="4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76" name="Google Shape;1976;p44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725875"/>
            <a:ext cx="5149052" cy="388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7" name="Google Shape;1977;p44"/>
          <p:cNvSpPr txBox="1"/>
          <p:nvPr/>
        </p:nvSpPr>
        <p:spPr>
          <a:xfrm>
            <a:off x="606800" y="2720175"/>
            <a:ext cx="2573700" cy="3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connexion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installation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Base de programmation par blocs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Évolutif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Addictif ;-)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78" name="Google Shape;197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p45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Des outils pour s’initier à la programmation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984" name="Google Shape;1984;p45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85" name="Google Shape;1985;p45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906974"/>
            <a:ext cx="5524074" cy="35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6" name="Google Shape;1986;p45"/>
          <p:cNvSpPr txBox="1"/>
          <p:nvPr/>
        </p:nvSpPr>
        <p:spPr>
          <a:xfrm>
            <a:off x="648650" y="2982825"/>
            <a:ext cx="2532000" cy="3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Compte enseignant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Suivi des élèves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Tous âges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Ludique (thèmes)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97A7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Tutoriel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87" name="Google Shape;1987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Google Shape;1992;p46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Des outils pour s’initier à la programmation</a:t>
            </a:r>
            <a:endParaRPr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993" name="Google Shape;1993;p46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69BF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Sans connexion, base de la programmation, pas à pas. 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http://code.org</a:t>
            </a:r>
            <a:endParaRPr sz="2000" u="sng">
              <a:solidFill>
                <a:srgbClr val="0069BF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Compte d’enseignant, on suit les élèves dans leurs défis.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https://scratch.mit.edu/</a:t>
            </a:r>
            <a:endParaRPr sz="2000" u="sng">
              <a:solidFill>
                <a:srgbClr val="0069BF"/>
              </a:solidFill>
              <a:latin typeface="Nixie One"/>
              <a:ea typeface="Nixie One"/>
              <a:cs typeface="Nixie One"/>
              <a:sym typeface="Nixie One"/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On est prêt pour programmer... on lance des défis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ScratchJr, application sur tablette pour le préscolaire et le premier cycle : </a:t>
            </a:r>
            <a:r>
              <a:rPr lang="en" sz="1800" u="sng">
                <a:solidFill>
                  <a:srgbClr val="0069BF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https://itunes.apple.com/us/app/scratchjr/id895485086?mt=8</a:t>
            </a:r>
            <a:endParaRPr sz="1800">
              <a:solidFill>
                <a:srgbClr val="0069B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Makey Makey : </a:t>
            </a:r>
            <a:r>
              <a:rPr lang="en" sz="20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https://makeymakey.com/</a:t>
            </a:r>
            <a:endParaRPr sz="2000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994" name="Google Shape;1994;p46"/>
          <p:cNvSpPr/>
          <p:nvPr/>
        </p:nvSpPr>
        <p:spPr>
          <a:xfrm>
            <a:off x="0" y="36472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1995" name="Google Shape;1995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47"/>
          <p:cNvSpPr txBox="1"/>
          <p:nvPr/>
        </p:nvSpPr>
        <p:spPr>
          <a:xfrm>
            <a:off x="373025" y="1577600"/>
            <a:ext cx="8545200" cy="49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0-Présentation de la plateforme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1-Choisir un lutin (Sprite)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2-Animation avec un changement de costume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3-Choix d’un arrière-plan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4-Déplacement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5-Écrire un dialogue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6-Ajouter le bloc Son pour ajouter du bruit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7-Images libres de droit dans Google ou </a:t>
            </a:r>
            <a:r>
              <a:rPr lang="en" sz="2800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Pixabay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01" name="Google Shape;200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3650" y="394300"/>
            <a:ext cx="2599416" cy="19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2" name="Google Shape;2002;p47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1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Animation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6"/>
              </a:rPr>
              <a:t>Plan de travail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03" name="Google Shape;2003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44525" y="5846225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8" name="Google Shape;2008;p48"/>
          <p:cNvSpPr txBox="1"/>
          <p:nvPr/>
        </p:nvSpPr>
        <p:spPr>
          <a:xfrm>
            <a:off x="514400" y="262122"/>
            <a:ext cx="8420700" cy="17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AA22A"/>
                </a:solidFill>
              </a:rPr>
              <a:t>Activité de programmation débranchée</a:t>
            </a:r>
            <a:endParaRPr sz="2400" b="1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</a:rPr>
              <a:t>Géométrie : Construction et description des figures planes</a:t>
            </a:r>
            <a:endParaRPr sz="2400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feuille de plan de travail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 </a:t>
            </a:r>
            <a:r>
              <a:rPr lang="en" sz="2400">
                <a:solidFill>
                  <a:srgbClr val="FAA22A"/>
                </a:solidFill>
              </a:rPr>
              <a:t>et</a:t>
            </a:r>
            <a:r>
              <a:rPr lang="en" sz="2400">
                <a:solidFill>
                  <a:schemeClr val="lt1"/>
                </a:solidFill>
              </a:rPr>
              <a:t> </a:t>
            </a:r>
            <a:r>
              <a:rPr lang="en" sz="2400" u="sng">
                <a:solidFill>
                  <a:schemeClr val="hlink"/>
                </a:solidFill>
                <a:hlinkClick r:id="rId5"/>
              </a:rPr>
              <a:t>programme</a:t>
            </a:r>
            <a:endParaRPr sz="24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2009" name="Google Shape;2009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8842" y="2704933"/>
            <a:ext cx="2390775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0" name="Google Shape;2010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9774" y="2323934"/>
            <a:ext cx="2935200" cy="251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1" name="Google Shape;2011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27374" y="2476333"/>
            <a:ext cx="3019068" cy="228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2" name="Google Shape;2012;p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2000" y="4964600"/>
            <a:ext cx="1878000" cy="11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3" name="Google Shape;2013;p4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08375" y="4964600"/>
            <a:ext cx="2130178" cy="11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4" name="Google Shape;2014;p4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98842" y="4863933"/>
            <a:ext cx="2228868" cy="1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p49"/>
          <p:cNvSpPr txBox="1"/>
          <p:nvPr/>
        </p:nvSpPr>
        <p:spPr>
          <a:xfrm>
            <a:off x="373025" y="1525450"/>
            <a:ext cx="8545200" cy="50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0-Activité débranchée, tracer avec le corps un carré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«Carré»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4-Cacher le lutin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5-Tracer le carré : répéter 4X avancer 100 pas et tourner 90</a:t>
            </a:r>
            <a:r>
              <a:rPr lang="en" sz="2400" baseline="30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o</a:t>
            </a:r>
            <a:endParaRPr sz="2400" baseline="30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6-Répéter 360, ajouter 1 à la couleur du stylo et tourner d’un degré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20" name="Google Shape;2020;p49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2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Animation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21" name="Google Shape;2021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4525" y="57323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p50"/>
          <p:cNvSpPr txBox="1"/>
          <p:nvPr/>
        </p:nvSpPr>
        <p:spPr>
          <a:xfrm>
            <a:off x="408875" y="19990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0-Présentation du microcontrôleur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Vidéo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2-Extension dans Scratch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3-Remplace la souris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4-Faire jouer un son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5-Des matériaux conducteurs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27" name="Google Shape;2027;p50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Makey Makey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4"/>
              </a:rPr>
              <a:t>Plan de travail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28" name="Google Shape;2028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2299" y="310000"/>
            <a:ext cx="1156900" cy="11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9" name="Google Shape;2029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11922" y="2426875"/>
            <a:ext cx="2342150" cy="1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p51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52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Exemples de projets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35" name="Google Shape;2035;p51"/>
          <p:cNvSpPr txBox="1">
            <a:spLocks noGrp="1"/>
          </p:cNvSpPr>
          <p:nvPr>
            <p:ph type="body" idx="4294967295"/>
          </p:nvPr>
        </p:nvSpPr>
        <p:spPr>
          <a:xfrm>
            <a:off x="311700" y="1019550"/>
            <a:ext cx="8520600" cy="21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2400"/>
              <a:buChar char="➔"/>
            </a:pPr>
            <a:r>
              <a:rPr lang="en" u="sng">
                <a:solidFill>
                  <a:schemeClr val="hlink"/>
                </a:solidFill>
                <a:hlinkClick r:id="rId3"/>
              </a:rPr>
              <a:t>Jeu d’association en science et technologie</a:t>
            </a:r>
            <a:endParaRPr>
              <a:solidFill>
                <a:srgbClr val="617A8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600"/>
              <a:buChar char="➔"/>
            </a:pPr>
            <a:r>
              <a:rPr lang="en" u="sng">
                <a:solidFill>
                  <a:schemeClr val="hlink"/>
                </a:solidFill>
                <a:hlinkClick r:id="rId4"/>
              </a:rPr>
              <a:t>Animation d’une maquette en US</a:t>
            </a:r>
            <a:endParaRPr>
              <a:solidFill>
                <a:srgbClr val="617A8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600"/>
              <a:buChar char="➔"/>
            </a:pPr>
            <a:r>
              <a:rPr lang="en" u="sng">
                <a:solidFill>
                  <a:schemeClr val="hlink"/>
                </a:solidFill>
                <a:hlinkClick r:id="rId4"/>
              </a:rPr>
              <a:t>Système solaire</a:t>
            </a:r>
            <a:endParaRPr>
              <a:solidFill>
                <a:srgbClr val="617A8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600"/>
              <a:buChar char="➔"/>
            </a:pPr>
            <a:r>
              <a:rPr lang="en" u="sng">
                <a:solidFill>
                  <a:schemeClr val="hlink"/>
                </a:solidFill>
                <a:hlinkClick r:id="rId5"/>
              </a:rPr>
              <a:t>Fabriquer un piano</a:t>
            </a:r>
            <a:endParaRPr>
              <a:solidFill>
                <a:srgbClr val="617A8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600"/>
              <a:buChar char="➔"/>
            </a:pPr>
            <a:r>
              <a:rPr lang="en" u="sng">
                <a:solidFill>
                  <a:schemeClr val="hlink"/>
                </a:solidFill>
                <a:hlinkClick r:id="rId6"/>
              </a:rPr>
              <a:t>Animer un livre</a:t>
            </a:r>
            <a:endParaRPr>
              <a:solidFill>
                <a:srgbClr val="617A8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Ressources : </a:t>
            </a:r>
            <a:endParaRPr sz="36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Merriweather"/>
              <a:buAutoNum type="arabicPeriod"/>
            </a:pPr>
            <a:r>
              <a:rPr lang="en" sz="2400" u="sng">
                <a:solidFill>
                  <a:schemeClr val="hlink"/>
                </a:solidFill>
                <a:hlinkClick r:id="rId7"/>
              </a:rPr>
              <a:t>Autoformation Scratch sur Campus Récit </a:t>
            </a:r>
            <a:endParaRPr sz="2400" u="sng">
              <a:solidFill>
                <a:srgbClr val="FAA22A"/>
              </a:solidFill>
              <a:hlinkClick r:id="rId8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Merriweather"/>
              <a:buAutoNum type="arabicPeriod"/>
            </a:pPr>
            <a:r>
              <a:rPr lang="en" sz="2400" u="sng">
                <a:solidFill>
                  <a:schemeClr val="hlink"/>
                </a:solidFill>
                <a:hlinkClick r:id="rId9"/>
              </a:rPr>
              <a:t>Autoformation Makey Makey</a:t>
            </a:r>
            <a:endParaRPr>
              <a:solidFill>
                <a:srgbClr val="FAA22A"/>
              </a:solidFill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Merriweather"/>
              <a:buAutoNum type="arabicPeriod"/>
            </a:pPr>
            <a:r>
              <a:rPr lang="en" sz="2400" u="sng">
                <a:solidFill>
                  <a:schemeClr val="hlink"/>
                </a:solidFill>
                <a:hlinkClick r:id="rId10"/>
              </a:rPr>
              <a:t>Makey Makey</a:t>
            </a:r>
            <a:r>
              <a:rPr lang="en" sz="2400"/>
              <a:t>, section ressources et éducateurs</a:t>
            </a:r>
            <a:endParaRPr sz="3000"/>
          </a:p>
        </p:txBody>
      </p:sp>
      <p:pic>
        <p:nvPicPr>
          <p:cNvPr id="2036" name="Google Shape;2036;p5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1" name="Google Shape;2041;p52"/>
          <p:cNvSpPr txBox="1"/>
          <p:nvPr/>
        </p:nvSpPr>
        <p:spPr>
          <a:xfrm>
            <a:off x="5025425" y="3060750"/>
            <a:ext cx="38073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Lien Campus Récit </a:t>
            </a:r>
            <a:endParaRPr sz="2400" b="1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-S’inscrire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au cours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-Remplir la demande d’ajouter un travail au bas avec le nom AQUOPS 2020</a:t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042" name="Google Shape;2042;p52"/>
          <p:cNvSpPr/>
          <p:nvPr/>
        </p:nvSpPr>
        <p:spPr>
          <a:xfrm>
            <a:off x="542525" y="4396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3" name="Google Shape;2043;p52"/>
          <p:cNvSpPr txBox="1">
            <a:spLocks noGrp="1"/>
          </p:cNvSpPr>
          <p:nvPr>
            <p:ph type="title" idx="4294967295"/>
          </p:nvPr>
        </p:nvSpPr>
        <p:spPr>
          <a:xfrm>
            <a:off x="836075" y="1486325"/>
            <a:ext cx="3697800" cy="219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2044" name="Google Shape;204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0377" y="364975"/>
            <a:ext cx="2701180" cy="24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5" name="Google Shape;2045;p52"/>
          <p:cNvSpPr txBox="1"/>
          <p:nvPr/>
        </p:nvSpPr>
        <p:spPr>
          <a:xfrm>
            <a:off x="542525" y="5061100"/>
            <a:ext cx="44829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000"/>
              <a:buFont typeface="Varela Round"/>
              <a:buChar char="-"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46" name="Google Shape;2046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100" y="58840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53"/>
          <p:cNvSpPr/>
          <p:nvPr/>
        </p:nvSpPr>
        <p:spPr>
          <a:xfrm>
            <a:off x="542525" y="7444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2" name="Google Shape;2052;p53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2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Quelques questions?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053" name="Google Shape;2053;p53"/>
          <p:cNvSpPr txBox="1"/>
          <p:nvPr/>
        </p:nvSpPr>
        <p:spPr>
          <a:xfrm>
            <a:off x="542525" y="5061100"/>
            <a:ext cx="44829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000"/>
              <a:buFont typeface="Varela Round"/>
              <a:buChar char="-"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54" name="Google Shape;205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0375" y="266875"/>
            <a:ext cx="824449" cy="796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5" name="Google Shape;2055;p53"/>
          <p:cNvSpPr txBox="1"/>
          <p:nvPr/>
        </p:nvSpPr>
        <p:spPr>
          <a:xfrm>
            <a:off x="4827425" y="585450"/>
            <a:ext cx="4097400" cy="10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RÉCIT MST - 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Notre offre de service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Google Shape;2060;p54"/>
          <p:cNvPicPr preferRelativeResize="0"/>
          <p:nvPr/>
        </p:nvPicPr>
        <p:blipFill rotWithShape="1">
          <a:blip r:embed="rId4">
            <a:alphaModFix/>
          </a:blip>
          <a:srcRect r="62538" b="93497"/>
          <a:stretch/>
        </p:blipFill>
        <p:spPr>
          <a:xfrm>
            <a:off x="3613750" y="0"/>
            <a:ext cx="1930750" cy="251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1" name="Google Shape;2061;p54"/>
          <p:cNvPicPr preferRelativeResize="0"/>
          <p:nvPr/>
        </p:nvPicPr>
        <p:blipFill rotWithShape="1">
          <a:blip r:embed="rId4">
            <a:alphaModFix/>
          </a:blip>
          <a:srcRect r="5338" b="80389"/>
          <a:stretch/>
        </p:blipFill>
        <p:spPr>
          <a:xfrm rot="5400000">
            <a:off x="2390788" y="2961038"/>
            <a:ext cx="6504400" cy="56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2" name="Google Shape;2062;p54"/>
          <p:cNvPicPr preferRelativeResize="0"/>
          <p:nvPr/>
        </p:nvPicPr>
        <p:blipFill rotWithShape="1">
          <a:blip r:embed="rId4">
            <a:alphaModFix/>
          </a:blip>
          <a:srcRect l="4906" b="80389"/>
          <a:stretch/>
        </p:blipFill>
        <p:spPr>
          <a:xfrm rot="-5400000">
            <a:off x="389212" y="2657221"/>
            <a:ext cx="5846000" cy="50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3" name="Google Shape;2063;p54"/>
          <p:cNvPicPr preferRelativeResize="0"/>
          <p:nvPr/>
        </p:nvPicPr>
        <p:blipFill rotWithShape="1">
          <a:blip r:embed="rId5">
            <a:alphaModFix/>
          </a:blip>
          <a:srcRect l="25042" r="23914"/>
          <a:stretch/>
        </p:blipFill>
        <p:spPr>
          <a:xfrm>
            <a:off x="3057900" y="5874267"/>
            <a:ext cx="2869354" cy="83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4" name="Google Shape;2064;p54"/>
          <p:cNvSpPr txBox="1">
            <a:spLocks noGrp="1"/>
          </p:cNvSpPr>
          <p:nvPr>
            <p:ph type="ctrTitle"/>
          </p:nvPr>
        </p:nvSpPr>
        <p:spPr>
          <a:xfrm>
            <a:off x="360000" y="297100"/>
            <a:ext cx="2427300" cy="83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E83C6C"/>
                </a:solidFill>
              </a:rPr>
              <a:t>Évaluation</a:t>
            </a:r>
            <a:br>
              <a:rPr lang="en" sz="1800" b="1">
                <a:solidFill>
                  <a:srgbClr val="E83C6C"/>
                </a:solidFill>
              </a:rPr>
            </a:br>
            <a:r>
              <a:rPr lang="en" sz="1800" b="1">
                <a:solidFill>
                  <a:srgbClr val="E83C6C"/>
                </a:solidFill>
              </a:rPr>
              <a:t>des </a:t>
            </a:r>
            <a:r>
              <a:rPr lang="en" sz="1800" b="1" i="1">
                <a:solidFill>
                  <a:srgbClr val="E83C6C"/>
                </a:solidFill>
              </a:rPr>
              <a:t>ateliers virtuels</a:t>
            </a:r>
            <a:endParaRPr sz="1800" i="1" u="sng">
              <a:solidFill>
                <a:srgbClr val="666666"/>
              </a:solidFill>
            </a:endParaRPr>
          </a:p>
        </p:txBody>
      </p:sp>
      <p:sp>
        <p:nvSpPr>
          <p:cNvPr id="2065" name="Google Shape;2065;p54"/>
          <p:cNvSpPr txBox="1">
            <a:spLocks noGrp="1"/>
          </p:cNvSpPr>
          <p:nvPr>
            <p:ph type="subTitle" idx="1"/>
          </p:nvPr>
        </p:nvSpPr>
        <p:spPr>
          <a:xfrm>
            <a:off x="328200" y="3497667"/>
            <a:ext cx="2490900" cy="30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66666"/>
                </a:solidFill>
              </a:rPr>
              <a:t>Vous avez apprécié votre expérience virtuelle à l’AQUOPS 2020 ? </a:t>
            </a:r>
            <a:endParaRPr sz="11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66666"/>
                </a:solidFill>
              </a:rPr>
              <a:t>Une conférence en particulier vous a interpellé ? </a:t>
            </a:r>
            <a:endParaRPr sz="11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66666"/>
                </a:solidFill>
              </a:rPr>
              <a:t>Accédez au </a:t>
            </a:r>
            <a:r>
              <a:rPr lang="en" sz="1100" b="1">
                <a:solidFill>
                  <a:srgbClr val="666666"/>
                </a:solidFill>
              </a:rPr>
              <a:t>formulaire d’évaluation des ateliers</a:t>
            </a:r>
            <a:r>
              <a:rPr lang="en" sz="1100">
                <a:solidFill>
                  <a:srgbClr val="666666"/>
                </a:solidFill>
              </a:rPr>
              <a:t> en lisant ce </a:t>
            </a:r>
            <a:r>
              <a:rPr lang="en" sz="1100" b="1">
                <a:solidFill>
                  <a:srgbClr val="666666"/>
                </a:solidFill>
              </a:rPr>
              <a:t>code QR</a:t>
            </a:r>
            <a:r>
              <a:rPr lang="en" sz="1100">
                <a:solidFill>
                  <a:srgbClr val="666666"/>
                </a:solidFill>
              </a:rPr>
              <a:t> à l’aide de votre appareil intelligent ou en accédant à </a:t>
            </a:r>
            <a:r>
              <a:rPr lang="en" sz="1100" b="1" u="sng">
                <a:solidFill>
                  <a:schemeClr val="hlink"/>
                </a:solidFill>
                <a:hlinkClick r:id="rId6"/>
              </a:rPr>
              <a:t>monurl.ca/aquops2020</a:t>
            </a:r>
            <a:r>
              <a:rPr lang="en" sz="1100">
                <a:solidFill>
                  <a:srgbClr val="666666"/>
                </a:solidFill>
              </a:rPr>
              <a:t>.</a:t>
            </a:r>
            <a:endParaRPr sz="1100">
              <a:solidFill>
                <a:srgbClr val="66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666666"/>
              </a:solidFill>
            </a:endParaRPr>
          </a:p>
        </p:txBody>
      </p:sp>
      <p:pic>
        <p:nvPicPr>
          <p:cNvPr id="2066" name="Google Shape;2066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75200" y="1411967"/>
            <a:ext cx="1396900" cy="13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7" name="Google Shape;2067;p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935903">
            <a:off x="7828268" y="5602590"/>
            <a:ext cx="1170140" cy="9577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68" name="Google Shape;2068;p54"/>
          <p:cNvCxnSpPr/>
          <p:nvPr/>
        </p:nvCxnSpPr>
        <p:spPr>
          <a:xfrm>
            <a:off x="3057900" y="5233"/>
            <a:ext cx="0" cy="666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9" name="Google Shape;2069;p54"/>
          <p:cNvCxnSpPr/>
          <p:nvPr/>
        </p:nvCxnSpPr>
        <p:spPr>
          <a:xfrm>
            <a:off x="5938250" y="-6167"/>
            <a:ext cx="0" cy="6686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70" name="Google Shape;2070;p54"/>
          <p:cNvSpPr txBox="1">
            <a:spLocks noGrp="1"/>
          </p:cNvSpPr>
          <p:nvPr>
            <p:ph type="ctrTitle"/>
          </p:nvPr>
        </p:nvSpPr>
        <p:spPr>
          <a:xfrm>
            <a:off x="3284425" y="351200"/>
            <a:ext cx="2427300" cy="89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E83C6C"/>
                </a:solidFill>
                <a:highlight>
                  <a:srgbClr val="FFFFFF"/>
                </a:highlight>
              </a:rPr>
              <a:t>Activité de clôture</a:t>
            </a:r>
            <a:br>
              <a:rPr lang="en" sz="1800" b="1">
                <a:solidFill>
                  <a:srgbClr val="E83C6C"/>
                </a:solidFill>
              </a:rPr>
            </a:br>
            <a:r>
              <a:rPr lang="en" sz="1200">
                <a:solidFill>
                  <a:srgbClr val="E83C6C"/>
                </a:solidFill>
              </a:rPr>
              <a:t>Vendredi 24 avril 2020, à midi</a:t>
            </a:r>
            <a:endParaRPr sz="1800" b="1">
              <a:solidFill>
                <a:srgbClr val="E83C6C"/>
              </a:solidFill>
            </a:endParaRPr>
          </a:p>
        </p:txBody>
      </p:sp>
      <p:sp>
        <p:nvSpPr>
          <p:cNvPr id="2071" name="Google Shape;2071;p54"/>
          <p:cNvSpPr txBox="1">
            <a:spLocks noGrp="1"/>
          </p:cNvSpPr>
          <p:nvPr>
            <p:ph type="ctrTitle"/>
          </p:nvPr>
        </p:nvSpPr>
        <p:spPr>
          <a:xfrm>
            <a:off x="6208850" y="656000"/>
            <a:ext cx="3049500" cy="97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E83C6C"/>
                </a:solidFill>
              </a:rPr>
              <a:t>Assemblée générale virtuelle</a:t>
            </a:r>
            <a:br>
              <a:rPr lang="en" sz="1800" b="1">
                <a:solidFill>
                  <a:srgbClr val="E83C6C"/>
                </a:solidFill>
              </a:rPr>
            </a:br>
            <a:r>
              <a:rPr lang="en" sz="1200">
                <a:solidFill>
                  <a:srgbClr val="E83C6C"/>
                </a:solidFill>
              </a:rPr>
              <a:t>Mercredi 6 mai 2020, 14 h à 15 h,</a:t>
            </a:r>
            <a:endParaRPr sz="1200">
              <a:solidFill>
                <a:srgbClr val="E83C6C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 u="sng">
                <a:solidFill>
                  <a:schemeClr val="accent5"/>
                </a:solidFill>
                <a:highlight>
                  <a:srgbClr val="F8F9FA"/>
                </a:highlight>
                <a:hlinkClick r:id="rId9"/>
              </a:rPr>
              <a:t>bit.ly/aquops2020-aga</a:t>
            </a:r>
            <a:endParaRPr sz="1100" b="1" u="sng">
              <a:solidFill>
                <a:schemeClr val="accent5"/>
              </a:solidFill>
            </a:endParaRPr>
          </a:p>
        </p:txBody>
      </p:sp>
      <p:sp>
        <p:nvSpPr>
          <p:cNvPr id="2072" name="Google Shape;2072;p54"/>
          <p:cNvSpPr txBox="1">
            <a:spLocks noGrp="1"/>
          </p:cNvSpPr>
          <p:nvPr>
            <p:ph type="subTitle" idx="1"/>
          </p:nvPr>
        </p:nvSpPr>
        <p:spPr>
          <a:xfrm>
            <a:off x="6208850" y="3135067"/>
            <a:ext cx="2673600" cy="18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66666"/>
                </a:solidFill>
              </a:rPr>
              <a:t>La 38</a:t>
            </a:r>
            <a:r>
              <a:rPr lang="en" sz="1100" baseline="30000">
                <a:solidFill>
                  <a:srgbClr val="666666"/>
                </a:solidFill>
              </a:rPr>
              <a:t>e</a:t>
            </a:r>
            <a:r>
              <a:rPr lang="en" sz="1100">
                <a:solidFill>
                  <a:srgbClr val="666666"/>
                </a:solidFill>
              </a:rPr>
              <a:t> assemblée générale annuelle de l’AQUOPS se tiendra de façon virtuelle. </a:t>
            </a:r>
            <a:br>
              <a:rPr lang="en" sz="1100">
                <a:solidFill>
                  <a:srgbClr val="666666"/>
                </a:solidFill>
              </a:rPr>
            </a:br>
            <a:br>
              <a:rPr lang="en" sz="1100">
                <a:solidFill>
                  <a:srgbClr val="666666"/>
                </a:solidFill>
              </a:rPr>
            </a:br>
            <a:r>
              <a:rPr lang="en" sz="1100">
                <a:solidFill>
                  <a:srgbClr val="666666"/>
                </a:solidFill>
              </a:rPr>
              <a:t>Tous les membres y sont conviés le </a:t>
            </a:r>
            <a:r>
              <a:rPr lang="en" sz="1100" b="1">
                <a:solidFill>
                  <a:srgbClr val="666666"/>
                </a:solidFill>
              </a:rPr>
              <a:t>mercredi 6 mai 2020,</a:t>
            </a:r>
            <a:endParaRPr sz="11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666666"/>
                </a:solidFill>
              </a:rPr>
              <a:t>de 14 h à 15 h</a:t>
            </a:r>
            <a:r>
              <a:rPr lang="en" sz="1100">
                <a:solidFill>
                  <a:srgbClr val="666666"/>
                </a:solidFill>
              </a:rPr>
              <a:t>.</a:t>
            </a:r>
            <a:endParaRPr sz="11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666666"/>
              </a:solidFill>
            </a:endParaRPr>
          </a:p>
        </p:txBody>
      </p:sp>
      <p:sp>
        <p:nvSpPr>
          <p:cNvPr id="2073" name="Google Shape;2073;p54"/>
          <p:cNvSpPr txBox="1">
            <a:spLocks noGrp="1"/>
          </p:cNvSpPr>
          <p:nvPr>
            <p:ph type="subTitle" idx="1"/>
          </p:nvPr>
        </p:nvSpPr>
        <p:spPr>
          <a:xfrm>
            <a:off x="3252625" y="1411967"/>
            <a:ext cx="2490900" cy="45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666666"/>
                </a:solidFill>
              </a:rPr>
              <a:t>Annonce des lauréats </a:t>
            </a:r>
            <a:br>
              <a:rPr lang="en" sz="1100" b="1">
                <a:solidFill>
                  <a:srgbClr val="666666"/>
                </a:solidFill>
              </a:rPr>
            </a:br>
            <a:r>
              <a:rPr lang="en" sz="1100" b="1">
                <a:solidFill>
                  <a:srgbClr val="666666"/>
                </a:solidFill>
              </a:rPr>
              <a:t>Bourses AQUOPS 2020 </a:t>
            </a:r>
            <a:endParaRPr sz="11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rgbClr val="666666"/>
                </a:solidFill>
              </a:rPr>
              <a:t>Tirage :</a:t>
            </a:r>
            <a:r>
              <a:rPr lang="en" sz="1100">
                <a:solidFill>
                  <a:srgbClr val="666666"/>
                </a:solidFill>
              </a:rPr>
              <a:t> Vous courrez la chance de gagner votre inscription au 39</a:t>
            </a:r>
            <a:r>
              <a:rPr lang="en" sz="1100" baseline="30000">
                <a:solidFill>
                  <a:srgbClr val="666666"/>
                </a:solidFill>
              </a:rPr>
              <a:t>e</a:t>
            </a:r>
            <a:r>
              <a:rPr lang="en" sz="1100">
                <a:solidFill>
                  <a:srgbClr val="666666"/>
                </a:solidFill>
              </a:rPr>
              <a:t> colloque de l’AQUOPS, ainsi que de remporter l’un des prix offerts par nos partenaires s’étant prêtés au jeu de l’animation virtuelle.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2074" name="Google Shape;2074;p5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994857" y="1656733"/>
            <a:ext cx="1101599" cy="101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5" name="Google Shape;2075;p5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80225" y="2186600"/>
            <a:ext cx="1396903" cy="1213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Google Shape;2080;p55"/>
          <p:cNvSpPr txBox="1">
            <a:spLocks noGrp="1"/>
          </p:cNvSpPr>
          <p:nvPr>
            <p:ph type="title"/>
          </p:nvPr>
        </p:nvSpPr>
        <p:spPr>
          <a:xfrm>
            <a:off x="360000" y="480000"/>
            <a:ext cx="5667900" cy="4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E83C6C"/>
                </a:solidFill>
              </a:rPr>
              <a:t>Partenaires ateliers virtuels</a:t>
            </a:r>
            <a:r>
              <a:rPr lang="en" sz="2400" b="1">
                <a:solidFill>
                  <a:srgbClr val="E83C6C"/>
                </a:solidFill>
              </a:rPr>
              <a:t> </a:t>
            </a:r>
            <a:endParaRPr sz="2400" b="1">
              <a:solidFill>
                <a:srgbClr val="E83C6C"/>
              </a:solidFill>
            </a:endParaRPr>
          </a:p>
        </p:txBody>
      </p:sp>
      <p:pic>
        <p:nvPicPr>
          <p:cNvPr id="2081" name="Google Shape;2081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87600" y="527200"/>
            <a:ext cx="1101599" cy="101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2" name="Google Shape;2082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7100" y="1985967"/>
            <a:ext cx="6669800" cy="35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7" name="Google Shape;2087;p56"/>
          <p:cNvSpPr txBox="1">
            <a:spLocks noGrp="1"/>
          </p:cNvSpPr>
          <p:nvPr>
            <p:ph type="ctrTitle"/>
          </p:nvPr>
        </p:nvSpPr>
        <p:spPr>
          <a:xfrm>
            <a:off x="504300" y="4547433"/>
            <a:ext cx="8135400" cy="8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E83C6C"/>
                </a:solidFill>
              </a:rPr>
              <a:t>Merci pour votre participation!</a:t>
            </a:r>
            <a:endParaRPr sz="3000" u="sng">
              <a:solidFill>
                <a:srgbClr val="666666"/>
              </a:solidFill>
            </a:endParaRPr>
          </a:p>
        </p:txBody>
      </p:sp>
      <p:sp>
        <p:nvSpPr>
          <p:cNvPr id="2088" name="Google Shape;2088;p56"/>
          <p:cNvSpPr txBox="1"/>
          <p:nvPr/>
        </p:nvSpPr>
        <p:spPr>
          <a:xfrm>
            <a:off x="504300" y="5312550"/>
            <a:ext cx="7872300" cy="9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E83C6C"/>
                </a:solidFill>
              </a:rPr>
              <a:t>Pour d’autres informations : </a:t>
            </a:r>
            <a:endParaRPr sz="2400">
              <a:solidFill>
                <a:srgbClr val="E83C6C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7F888F"/>
                </a:solidFill>
                <a:hlinkClick r:id="rId4"/>
              </a:rPr>
              <a:t>sonya.fiset@recitmst.qc.ca</a:t>
            </a:r>
            <a:endParaRPr>
              <a:solidFill>
                <a:srgbClr val="7F888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855</Words>
  <Application>Microsoft Office PowerPoint</Application>
  <PresentationFormat>Affichage à l'écran (4:3)</PresentationFormat>
  <Paragraphs>163</Paragraphs>
  <Slides>20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20</vt:i4>
      </vt:variant>
    </vt:vector>
  </HeadingPairs>
  <TitlesOfParts>
    <vt:vector size="32" baseType="lpstr">
      <vt:lpstr>Ubuntu</vt:lpstr>
      <vt:lpstr>Varela Round</vt:lpstr>
      <vt:lpstr>Arial</vt:lpstr>
      <vt:lpstr>Source Code Pro</vt:lpstr>
      <vt:lpstr>Amatic SC</vt:lpstr>
      <vt:lpstr>Merriweather</vt:lpstr>
      <vt:lpstr>Viga</vt:lpstr>
      <vt:lpstr>Nixie One</vt:lpstr>
      <vt:lpstr>Permanent Marker</vt:lpstr>
      <vt:lpstr>Nathaniel template</vt:lpstr>
      <vt:lpstr>Beach Day</vt:lpstr>
      <vt:lpstr>Simple Light</vt:lpstr>
      <vt:lpstr>Ateliers virtuels - AQUOPS 2020</vt:lpstr>
      <vt:lpstr>Bonjour!  Lien de la présentation : http://recitmst.qc.ca et http://bit.ly/mst27aquops2020</vt:lpstr>
      <vt:lpstr>Présentation PowerPoint</vt:lpstr>
      <vt:lpstr>Enseigner la programmation… Pourquoi?</vt:lpstr>
      <vt:lpstr>Enseigner la programmation… Pourquoi?</vt:lpstr>
      <vt:lpstr>Présentation PowerPoint</vt:lpstr>
      <vt:lpstr>Présentation PowerPoint</vt:lpstr>
      <vt:lpstr>Des outils pour s’initier à la programmation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Exemples de projets</vt:lpstr>
      <vt:lpstr>badge de participation en programmation</vt:lpstr>
      <vt:lpstr>Quelques questions?</vt:lpstr>
      <vt:lpstr>Évaluation des ateliers virtuels</vt:lpstr>
      <vt:lpstr>Partenaires ateliers virtuels </vt:lpstr>
      <vt:lpstr>Merci pour votre participation!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Ateliers virtuels - AQUOPS 2020</dc:title>
  <dc:creator>Sonya Fiset</dc:creator>
  <cp:lastModifiedBy>Fiset Sonia</cp:lastModifiedBy>
  <cp:revision>1</cp:revision>
  <dcterms:modified xsi:type="dcterms:W3CDTF">2020-04-23T18:50:41Z</dcterms:modified>
</cp:coreProperties>
</file>