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embeddedFontLst>
    <p:embeddedFont>
      <p:font typeface="Bangers" panose="020B0604020202020204" charset="0"/>
      <p:regular r:id="rId40"/>
    </p:embeddedFont>
    <p:embeddedFont>
      <p:font typeface="Dosis" panose="020B0604020202020204" charset="0"/>
      <p:regular r:id="rId41"/>
      <p:bold r:id="rId42"/>
    </p:embeddedFont>
    <p:embeddedFont>
      <p:font typeface="Nixie One" panose="020B0604020202020204" charset="0"/>
      <p:regular r:id="rId43"/>
    </p:embeddedFont>
    <p:embeddedFont>
      <p:font typeface="Ubuntu" panose="020B0604020202020204" charset="0"/>
      <p:regular r:id="rId44"/>
      <p:bold r:id="rId45"/>
      <p:italic r:id="rId46"/>
      <p:boldItalic r:id="rId47"/>
    </p:embeddedFont>
    <p:embeddedFont>
      <p:font typeface="Varela Round" panose="020B0604020202020204" charset="-79"/>
      <p:regular r:id="rId48"/>
    </p:embeddedFont>
    <p:embeddedFont>
      <p:font typeface="Viga" panose="020B0604020202020204" charset="0"/>
      <p:regular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95B14B5-280E-405E-BCFD-E0D42F480A20}">
  <a:tblStyle styleId="{A95B14B5-280E-405E-BCFD-E0D42F480A2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21mai20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citmst.qc.ca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ocJd_B9q4HTIbdS2EtXjeszcrcGRRP0uAR9j81lk-s/edit#bookmark=kix.8ypvtsdgu67n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view.genial.ly/5d812659369a7d0fc95ca03b" TargetMode="Externa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mathlearningcenter.org/number-frames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JzUrVvY4PkzkK74RA" TargetMode="External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recit.qc.ca/nouvelle/rdv-virtuels-printaniers-du-recit-se-former-a-distance/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seduc.csdecou.qc.ca/recit-tablette/tutoriels-dapplications-ipad/" TargetMode="External"/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drive.google.com/open?id=1V0_-bgfiXeKlYjnOhOxAX3pCcVSn9piH" TargetMode="External"/><Relationship Id="rId4" Type="http://schemas.openxmlformats.org/officeDocument/2006/relationships/hyperlink" Target="https://docs.google.com/document/d/1XNhPO5KnZ6A2xvFGEPn6PxCTzqLLrjJSF8GBgVxXBF0/edit#heading=h.lbpcdwpp4vgp" TargetMode="Externa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meet.jit.si/RECITMSTDistance" TargetMode="External"/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803f10418a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803f10418a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de la présentation : </a:t>
            </a:r>
            <a:r>
              <a:rPr lang="en" b="1" u="sng">
                <a:solidFill>
                  <a:schemeClr val="hlink"/>
                </a:solidFill>
                <a:hlinkClick r:id="rId3"/>
              </a:rPr>
              <a:t>http://bit.ly/mst21mai20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803f10418a_0_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803f10418a_0_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Site du RÉCIT MST : </a:t>
            </a:r>
            <a:r>
              <a:rPr lang="en" sz="1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recitmst.qc.ca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5420b375d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5420b375d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803f1041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803f1041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Document collaboratif besoins, questions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https://docs.google.com/document/d/1JocJd_B9q4HTIbdS2EtXjeszcrcGRRP0uAR9j81lk-s/edit#bookmark=kix.8ypvtsdgu67n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78090e5d1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78090e5d1b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Peux-tu prendre une capture d’écran des réponses des participants svp?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78090e5d1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78090e5d1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Peux-tu prendre une capture d’écran des réponses des participants svp?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78090e5d1b_0_15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78090e5d1b_0_15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Peux-tu prendre une capture d’écran des réponses des participants svp?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846e03f4a6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846e03f4a6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stéphanie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846e03f4a6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846e03f4a6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Cadre de référence de la compétence numérique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http://www.education.gouv.qc.ca/references/tx-solrtyperecherchepublicationtx-solrpublicationnouveaute/resultats-de-la-recherche/detail/article/cadre-de-reference-de-la-competence-numerique/?fbclid=IwAR02kujgADiHkBgtfqqTZLNz-eIPcYYDK7AN8Z1ZgOgdQuEJwUCmiDkqapg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Version interactive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https://view.genial.ly/5d812659369a7d0fc95ca03b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846e03f4a6_0_4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846e03f4a6_0_4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sonya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803f10418a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803f10418a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4257ff6091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4257ff6091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réinitialiser, couleur, outils d’opérations, outils texte, outils crayon, dupliquer, poubelle, partager et informations)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803f10418a_0_14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803f10418a_0_14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Application en ligne Number Frames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https://apps.mathlearningcenter.org/number-frames/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4257ff609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4257ff609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846e03f4a6_0_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846e03f4a6_0_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4240b9e133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4240b9e133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4257ff6091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4257ff6091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4240b9e133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4240b9e133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4240b9e133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4240b9e133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775d609ed4_0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775d609ed4_0_1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4257ff6091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4257ff6091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4240b9e133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4240b9e133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4240b9e133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4240b9e133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5420b375d_0_7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25420b375d_0_7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78090e5d1b_0_16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78090e5d1b_0_16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846e03f4a6_0_2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846e03f4a6_0_2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77c373241b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77c373241b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4257ff6091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4257ff6091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78090e5d1b_0_16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78090e5d1b_0_16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Formulaire de rétroaction des participants : </a:t>
            </a:r>
            <a:r>
              <a:rPr lang="en" u="sng">
                <a:solidFill>
                  <a:srgbClr val="3C78D8"/>
                </a:solidFill>
                <a:hlinkClick r:id="rId3"/>
              </a:rPr>
              <a:t>https://forms.gle/JzUrVvY4PkzkK74RA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846e03f4a6_0_4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846e03f4a6_0_4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803f10418a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803f10418a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les rendez-vous virtuels printaniers du RÉCIT à venir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http://recit.qc.ca/nouvelle/rdv-virtuels-printaniers-du-recit-se-former-a-distance/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641dd11c4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641dd11c4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803f10418a_0_1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803f10418a_0_1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Tutoriels d’applications iPad</a:t>
            </a:r>
            <a:r>
              <a:rPr lang="en">
                <a:solidFill>
                  <a:schemeClr val="dk1"/>
                </a:solidFill>
              </a:rPr>
              <a:t>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http://seduc.csdecou.qc.ca/recit-tablette/tutoriels-dapplications-ipad/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Applications et PDA math</a:t>
            </a:r>
            <a:r>
              <a:rPr lang="en">
                <a:solidFill>
                  <a:srgbClr val="617A86"/>
                </a:solidFill>
              </a:rPr>
              <a:t>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https://docs.google.com/document/d/1XNhPO5KnZ6A2xvFGEPn6PxCTzqLLrjJSF8GBgVxXBF0/edit#heading=h.lbpcdwpp4vgp</a:t>
            </a:r>
            <a:endParaRPr>
              <a:solidFill>
                <a:srgbClr val="617A86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5"/>
              </a:rPr>
              <a:t>23 recommandations d’usage des technologies en math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https://drive.google.com/open?id=1V0_-bgfiXeKlYjnOhOxAX3pCcVSn9piH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803f10418a_0_8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803f10418a_0_8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803f10418a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803f10418a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https://meet.jit.si/RECITMSTDistance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803f10418a_0_1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803f10418a_0_1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4"/>
          <p:cNvSpPr/>
          <p:nvPr/>
        </p:nvSpPr>
        <p:spPr>
          <a:xfrm>
            <a:off x="8334450" y="4139625"/>
            <a:ext cx="424800" cy="42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4"/>
          <p:cNvSpPr/>
          <p:nvPr/>
        </p:nvSpPr>
        <p:spPr>
          <a:xfrm>
            <a:off x="4308288" y="-1078650"/>
            <a:ext cx="2347200" cy="2347200"/>
          </a:xfrm>
          <a:prstGeom prst="donut">
            <a:avLst>
              <a:gd name="adj" fmla="val 17100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" name="Google Shape;48;p4"/>
          <p:cNvSpPr/>
          <p:nvPr/>
        </p:nvSpPr>
        <p:spPr>
          <a:xfrm>
            <a:off x="4047750" y="805125"/>
            <a:ext cx="1048500" cy="10485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1880850" y="1920300"/>
            <a:ext cx="5382300" cy="207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◎"/>
              <a:defRPr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>
            <a:endParaRPr/>
          </a:p>
        </p:txBody>
      </p:sp>
      <p:sp>
        <p:nvSpPr>
          <p:cNvPr id="50" name="Google Shape;50;p4"/>
          <p:cNvSpPr txBox="1"/>
          <p:nvPr/>
        </p:nvSpPr>
        <p:spPr>
          <a:xfrm>
            <a:off x="3593400" y="781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“</a:t>
            </a:r>
            <a:endParaRPr sz="9600">
              <a:solidFill>
                <a:srgbClr val="FFFFFF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229225" y="2988350"/>
            <a:ext cx="802800" cy="803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-442225" y="3999900"/>
            <a:ext cx="1695900" cy="1695900"/>
          </a:xfrm>
          <a:prstGeom prst="donut">
            <a:avLst>
              <a:gd name="adj" fmla="val 1008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/>
          <p:nvPr/>
        </p:nvSpPr>
        <p:spPr>
          <a:xfrm>
            <a:off x="1334025" y="-231725"/>
            <a:ext cx="1666800" cy="1666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4"/>
          <p:cNvSpPr/>
          <p:nvPr/>
        </p:nvSpPr>
        <p:spPr>
          <a:xfrm>
            <a:off x="550525" y="710300"/>
            <a:ext cx="481500" cy="481800"/>
          </a:xfrm>
          <a:prstGeom prst="donut">
            <a:avLst>
              <a:gd name="adj" fmla="val 3727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4"/>
          <p:cNvSpPr/>
          <p:nvPr/>
        </p:nvSpPr>
        <p:spPr>
          <a:xfrm>
            <a:off x="1032025" y="37914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4"/>
          <p:cNvSpPr/>
          <p:nvPr/>
        </p:nvSpPr>
        <p:spPr>
          <a:xfrm>
            <a:off x="1217050" y="1311325"/>
            <a:ext cx="304800" cy="304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4"/>
          <p:cNvSpPr/>
          <p:nvPr/>
        </p:nvSpPr>
        <p:spPr>
          <a:xfrm>
            <a:off x="7744475" y="1473300"/>
            <a:ext cx="1048500" cy="1048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4"/>
          <p:cNvSpPr/>
          <p:nvPr/>
        </p:nvSpPr>
        <p:spPr>
          <a:xfrm>
            <a:off x="8050675" y="2042175"/>
            <a:ext cx="1520100" cy="1520100"/>
          </a:xfrm>
          <a:prstGeom prst="donut">
            <a:avLst>
              <a:gd name="adj" fmla="val 5022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4"/>
          <p:cNvSpPr/>
          <p:nvPr/>
        </p:nvSpPr>
        <p:spPr>
          <a:xfrm>
            <a:off x="7969775" y="3713850"/>
            <a:ext cx="597900" cy="598200"/>
          </a:xfrm>
          <a:prstGeom prst="donut">
            <a:avLst>
              <a:gd name="adj" fmla="val 43984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4"/>
          <p:cNvSpPr/>
          <p:nvPr/>
        </p:nvSpPr>
        <p:spPr>
          <a:xfrm>
            <a:off x="8608775" y="1192100"/>
            <a:ext cx="184200" cy="184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1144200" y="2698575"/>
            <a:ext cx="893700" cy="8937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◎"/>
              <a:defRPr sz="2400"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◉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￮"/>
              <a:defRPr/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65" name="Google Shape;65;p5"/>
          <p:cNvSpPr/>
          <p:nvPr/>
        </p:nvSpPr>
        <p:spPr>
          <a:xfrm>
            <a:off x="259925" y="-20630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-152925" y="1360050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2339600" y="243625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5"/>
          <p:cNvSpPr/>
          <p:nvPr/>
        </p:nvSpPr>
        <p:spPr>
          <a:xfrm>
            <a:off x="788725" y="2338650"/>
            <a:ext cx="811200" cy="811200"/>
          </a:xfrm>
          <a:prstGeom prst="donut">
            <a:avLst>
              <a:gd name="adj" fmla="val 22275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5"/>
          <p:cNvSpPr/>
          <p:nvPr/>
        </p:nvSpPr>
        <p:spPr>
          <a:xfrm>
            <a:off x="153675" y="4149950"/>
            <a:ext cx="1207800" cy="12078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5"/>
          <p:cNvSpPr/>
          <p:nvPr/>
        </p:nvSpPr>
        <p:spPr>
          <a:xfrm>
            <a:off x="1315800" y="3860975"/>
            <a:ext cx="550500" cy="5505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438575" y="2993025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5"/>
          <p:cNvSpPr/>
          <p:nvPr/>
        </p:nvSpPr>
        <p:spPr>
          <a:xfrm>
            <a:off x="7744850" y="42047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5"/>
          <p:cNvSpPr/>
          <p:nvPr/>
        </p:nvSpPr>
        <p:spPr>
          <a:xfrm>
            <a:off x="8839500" y="1019775"/>
            <a:ext cx="397500" cy="397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5"/>
          <p:cNvSpPr/>
          <p:nvPr/>
        </p:nvSpPr>
        <p:spPr>
          <a:xfrm>
            <a:off x="8295350" y="-321125"/>
            <a:ext cx="741600" cy="741600"/>
          </a:xfrm>
          <a:prstGeom prst="donut">
            <a:avLst>
              <a:gd name="adj" fmla="val 31897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5"/>
          <p:cNvSpPr/>
          <p:nvPr/>
        </p:nvSpPr>
        <p:spPr>
          <a:xfrm>
            <a:off x="8651500" y="161632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5"/>
          <p:cNvSpPr/>
          <p:nvPr/>
        </p:nvSpPr>
        <p:spPr>
          <a:xfrm>
            <a:off x="2179100" y="83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5"/>
          <p:cNvSpPr/>
          <p:nvPr/>
        </p:nvSpPr>
        <p:spPr>
          <a:xfrm>
            <a:off x="8062825" y="688875"/>
            <a:ext cx="449700" cy="449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◎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◉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￮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81" name="Google Shape;81;p6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6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6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6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6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6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6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7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7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3" name="Google Shape;93;p7"/>
          <p:cNvSpPr txBox="1">
            <a:spLocks noGrp="1"/>
          </p:cNvSpPr>
          <p:nvPr>
            <p:ph type="body" idx="2"/>
          </p:nvPr>
        </p:nvSpPr>
        <p:spPr>
          <a:xfrm>
            <a:off x="5650849" y="1550150"/>
            <a:ext cx="2560500" cy="337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◎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◉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￮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94" name="Google Shape;94;p7"/>
          <p:cNvSpPr/>
          <p:nvPr/>
        </p:nvSpPr>
        <p:spPr>
          <a:xfrm>
            <a:off x="-358950" y="2194400"/>
            <a:ext cx="2347200" cy="2347200"/>
          </a:xfrm>
          <a:prstGeom prst="donut">
            <a:avLst>
              <a:gd name="adj" fmla="val 36789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7"/>
          <p:cNvSpPr/>
          <p:nvPr/>
        </p:nvSpPr>
        <p:spPr>
          <a:xfrm>
            <a:off x="198450" y="-3211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7"/>
          <p:cNvSpPr/>
          <p:nvPr/>
        </p:nvSpPr>
        <p:spPr>
          <a:xfrm>
            <a:off x="198450" y="420475"/>
            <a:ext cx="657600" cy="657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"/>
          <p:cNvSpPr/>
          <p:nvPr/>
        </p:nvSpPr>
        <p:spPr>
          <a:xfrm>
            <a:off x="1177051" y="657475"/>
            <a:ext cx="846900" cy="846900"/>
          </a:xfrm>
          <a:prstGeom prst="donut">
            <a:avLst>
              <a:gd name="adj" fmla="val 22275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7"/>
          <p:cNvSpPr/>
          <p:nvPr/>
        </p:nvSpPr>
        <p:spPr>
          <a:xfrm>
            <a:off x="887650" y="4142300"/>
            <a:ext cx="1207800" cy="12078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7"/>
          <p:cNvSpPr/>
          <p:nvPr/>
        </p:nvSpPr>
        <p:spPr>
          <a:xfrm>
            <a:off x="153675" y="4799600"/>
            <a:ext cx="550500" cy="550500"/>
          </a:xfrm>
          <a:prstGeom prst="donut">
            <a:avLst>
              <a:gd name="adj" fmla="val 18606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7"/>
          <p:cNvSpPr/>
          <p:nvPr/>
        </p:nvSpPr>
        <p:spPr>
          <a:xfrm>
            <a:off x="1172525" y="1696950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7"/>
          <p:cNvSpPr/>
          <p:nvPr/>
        </p:nvSpPr>
        <p:spPr>
          <a:xfrm>
            <a:off x="7844250" y="6192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7"/>
          <p:cNvSpPr/>
          <p:nvPr/>
        </p:nvSpPr>
        <p:spPr>
          <a:xfrm>
            <a:off x="7515500" y="-72500"/>
            <a:ext cx="397500" cy="3975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7"/>
          <p:cNvSpPr/>
          <p:nvPr/>
        </p:nvSpPr>
        <p:spPr>
          <a:xfrm>
            <a:off x="8651500" y="1030850"/>
            <a:ext cx="304800" cy="3048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7"/>
          <p:cNvSpPr/>
          <p:nvPr/>
        </p:nvSpPr>
        <p:spPr>
          <a:xfrm>
            <a:off x="8097900" y="167450"/>
            <a:ext cx="741600" cy="741600"/>
          </a:xfrm>
          <a:prstGeom prst="donut">
            <a:avLst>
              <a:gd name="adj" fmla="val 8064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7"/>
          <p:cNvSpPr/>
          <p:nvPr/>
        </p:nvSpPr>
        <p:spPr>
          <a:xfrm>
            <a:off x="8394750" y="15043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7"/>
          <p:cNvSpPr/>
          <p:nvPr/>
        </p:nvSpPr>
        <p:spPr>
          <a:xfrm>
            <a:off x="-205625" y="2347725"/>
            <a:ext cx="2040600" cy="2040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7"/>
          <p:cNvSpPr/>
          <p:nvPr/>
        </p:nvSpPr>
        <p:spPr>
          <a:xfrm>
            <a:off x="305125" y="-214450"/>
            <a:ext cx="765300" cy="7653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"/>
          <p:cNvSpPr/>
          <p:nvPr/>
        </p:nvSpPr>
        <p:spPr>
          <a:xfrm>
            <a:off x="8532600" y="911950"/>
            <a:ext cx="542700" cy="5427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/>
          <p:nvPr/>
        </p:nvSpPr>
        <p:spPr>
          <a:xfrm>
            <a:off x="8638525" y="14726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8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8"/>
          <p:cNvSpPr txBox="1">
            <a:spLocks noGrp="1"/>
          </p:cNvSpPr>
          <p:nvPr>
            <p:ph type="body" idx="1"/>
          </p:nvPr>
        </p:nvSpPr>
        <p:spPr>
          <a:xfrm>
            <a:off x="2935875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3" name="Google Shape;113;p8"/>
          <p:cNvSpPr txBox="1">
            <a:spLocks noGrp="1"/>
          </p:cNvSpPr>
          <p:nvPr>
            <p:ph type="body" idx="2"/>
          </p:nvPr>
        </p:nvSpPr>
        <p:spPr>
          <a:xfrm>
            <a:off x="4723373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4" name="Google Shape;114;p8"/>
          <p:cNvSpPr txBox="1">
            <a:spLocks noGrp="1"/>
          </p:cNvSpPr>
          <p:nvPr>
            <p:ph type="body" idx="3"/>
          </p:nvPr>
        </p:nvSpPr>
        <p:spPr>
          <a:xfrm>
            <a:off x="6510871" y="1550150"/>
            <a:ext cx="1700400" cy="33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◎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◉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￮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115" name="Google Shape;115;p8"/>
          <p:cNvSpPr/>
          <p:nvPr/>
        </p:nvSpPr>
        <p:spPr>
          <a:xfrm>
            <a:off x="1016475" y="2981600"/>
            <a:ext cx="440400" cy="4404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8"/>
          <p:cNvSpPr/>
          <p:nvPr/>
        </p:nvSpPr>
        <p:spPr>
          <a:xfrm>
            <a:off x="-68725" y="3346150"/>
            <a:ext cx="819600" cy="819600"/>
          </a:xfrm>
          <a:prstGeom prst="ellipse">
            <a:avLst/>
          </a:prstGeom>
          <a:noFill/>
          <a:ln w="9525" cap="flat" cmpd="sng">
            <a:solidFill>
              <a:srgbClr val="00D1C6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"/>
          <p:cNvSpPr/>
          <p:nvPr/>
        </p:nvSpPr>
        <p:spPr>
          <a:xfrm>
            <a:off x="1361475" y="140725"/>
            <a:ext cx="862800" cy="863400"/>
          </a:xfrm>
          <a:prstGeom prst="donut">
            <a:avLst>
              <a:gd name="adj" fmla="val 43200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8"/>
          <p:cNvSpPr/>
          <p:nvPr/>
        </p:nvSpPr>
        <p:spPr>
          <a:xfrm>
            <a:off x="1438125" y="3422000"/>
            <a:ext cx="1062000" cy="1062000"/>
          </a:xfrm>
          <a:prstGeom prst="donut">
            <a:avLst>
              <a:gd name="adj" fmla="val 9905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8"/>
          <p:cNvSpPr/>
          <p:nvPr/>
        </p:nvSpPr>
        <p:spPr>
          <a:xfrm>
            <a:off x="2059425" y="1112475"/>
            <a:ext cx="304800" cy="3048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8"/>
          <p:cNvSpPr/>
          <p:nvPr/>
        </p:nvSpPr>
        <p:spPr>
          <a:xfrm>
            <a:off x="8723500" y="270225"/>
            <a:ext cx="550500" cy="5505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8"/>
          <p:cNvSpPr/>
          <p:nvPr/>
        </p:nvSpPr>
        <p:spPr>
          <a:xfrm>
            <a:off x="8546800" y="608625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8"/>
          <p:cNvSpPr/>
          <p:nvPr/>
        </p:nvSpPr>
        <p:spPr>
          <a:xfrm>
            <a:off x="8211275" y="1152650"/>
            <a:ext cx="397500" cy="3975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8"/>
          <p:cNvSpPr/>
          <p:nvPr/>
        </p:nvSpPr>
        <p:spPr>
          <a:xfrm>
            <a:off x="7599600" y="-27525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8"/>
          <p:cNvSpPr/>
          <p:nvPr/>
        </p:nvSpPr>
        <p:spPr>
          <a:xfrm>
            <a:off x="9033775" y="1867850"/>
            <a:ext cx="188100" cy="1881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8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21094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"/>
          <p:cNvSpPr/>
          <p:nvPr/>
        </p:nvSpPr>
        <p:spPr>
          <a:xfrm>
            <a:off x="1016475" y="4091700"/>
            <a:ext cx="1207800" cy="120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"/>
          <p:cNvSpPr/>
          <p:nvPr/>
        </p:nvSpPr>
        <p:spPr>
          <a:xfrm>
            <a:off x="204075" y="927925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9"/>
          <p:cNvSpPr/>
          <p:nvPr/>
        </p:nvSpPr>
        <p:spPr>
          <a:xfrm>
            <a:off x="1280688" y="366915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9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"/>
          <p:cNvSpPr/>
          <p:nvPr/>
        </p:nvSpPr>
        <p:spPr>
          <a:xfrm>
            <a:off x="246046" y="32131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9"/>
          <p:cNvSpPr/>
          <p:nvPr/>
        </p:nvSpPr>
        <p:spPr>
          <a:xfrm>
            <a:off x="71500" y="3038600"/>
            <a:ext cx="804900" cy="8049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"/>
          <p:cNvSpPr/>
          <p:nvPr/>
        </p:nvSpPr>
        <p:spPr>
          <a:xfrm>
            <a:off x="1280700" y="1608475"/>
            <a:ext cx="1043400" cy="1044000"/>
          </a:xfrm>
          <a:prstGeom prst="donut">
            <a:avLst>
              <a:gd name="adj" fmla="val 43200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9"/>
          <p:cNvSpPr/>
          <p:nvPr/>
        </p:nvSpPr>
        <p:spPr>
          <a:xfrm>
            <a:off x="1640475" y="-201875"/>
            <a:ext cx="750300" cy="7503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9"/>
          <p:cNvSpPr/>
          <p:nvPr/>
        </p:nvSpPr>
        <p:spPr>
          <a:xfrm>
            <a:off x="-480225" y="243625"/>
            <a:ext cx="2347200" cy="2347200"/>
          </a:xfrm>
          <a:prstGeom prst="donut">
            <a:avLst>
              <a:gd name="adj" fmla="val 6129"/>
            </a:avLst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9"/>
          <p:cNvSpPr/>
          <p:nvPr/>
        </p:nvSpPr>
        <p:spPr>
          <a:xfrm>
            <a:off x="-222975" y="500875"/>
            <a:ext cx="1832700" cy="18327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9"/>
          <p:cNvSpPr/>
          <p:nvPr/>
        </p:nvSpPr>
        <p:spPr>
          <a:xfrm>
            <a:off x="1280700" y="3950125"/>
            <a:ext cx="750300" cy="7503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9"/>
          <p:cNvSpPr/>
          <p:nvPr/>
        </p:nvSpPr>
        <p:spPr>
          <a:xfrm>
            <a:off x="7913000" y="60022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9"/>
          <p:cNvSpPr/>
          <p:nvPr/>
        </p:nvSpPr>
        <p:spPr>
          <a:xfrm>
            <a:off x="8703400" y="1608475"/>
            <a:ext cx="287100" cy="287100"/>
          </a:xfrm>
          <a:prstGeom prst="donut">
            <a:avLst>
              <a:gd name="adj" fmla="val 18608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"/>
          <p:cNvSpPr/>
          <p:nvPr/>
        </p:nvSpPr>
        <p:spPr>
          <a:xfrm>
            <a:off x="8809377" y="886439"/>
            <a:ext cx="416400" cy="4164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9"/>
          <p:cNvSpPr/>
          <p:nvPr/>
        </p:nvSpPr>
        <p:spPr>
          <a:xfrm>
            <a:off x="8118000" y="-244550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9"/>
          <p:cNvSpPr/>
          <p:nvPr/>
        </p:nvSpPr>
        <p:spPr>
          <a:xfrm>
            <a:off x="7813725" y="3127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9"/>
          <p:cNvSpPr/>
          <p:nvPr/>
        </p:nvSpPr>
        <p:spPr>
          <a:xfrm>
            <a:off x="8646900" y="723963"/>
            <a:ext cx="741600" cy="7416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0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0"/>
          <p:cNvSpPr txBox="1">
            <a:spLocks noGrp="1"/>
          </p:cNvSpPr>
          <p:nvPr>
            <p:ph type="body" idx="1"/>
          </p:nvPr>
        </p:nvSpPr>
        <p:spPr>
          <a:xfrm>
            <a:off x="1246225" y="417770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600"/>
              <a:buNone/>
              <a:defRPr sz="1600"/>
            </a:lvl1pPr>
          </a:lstStyle>
          <a:p>
            <a:endParaRPr/>
          </a:p>
        </p:txBody>
      </p:sp>
      <p:sp>
        <p:nvSpPr>
          <p:cNvPr id="148" name="Google Shape;148;p10"/>
          <p:cNvSpPr/>
          <p:nvPr/>
        </p:nvSpPr>
        <p:spPr>
          <a:xfrm rot="10800000">
            <a:off x="8705950" y="3777263"/>
            <a:ext cx="617400" cy="6174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0"/>
          <p:cNvSpPr/>
          <p:nvPr/>
        </p:nvSpPr>
        <p:spPr>
          <a:xfrm rot="10800000">
            <a:off x="608750" y="841361"/>
            <a:ext cx="515400" cy="5154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0"/>
          <p:cNvSpPr/>
          <p:nvPr/>
        </p:nvSpPr>
        <p:spPr>
          <a:xfrm rot="10800000">
            <a:off x="8195021" y="4553300"/>
            <a:ext cx="831600" cy="83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0"/>
          <p:cNvSpPr/>
          <p:nvPr/>
        </p:nvSpPr>
        <p:spPr>
          <a:xfrm rot="10800000">
            <a:off x="8458384" y="4183763"/>
            <a:ext cx="210900" cy="2109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"/>
          <p:cNvSpPr/>
          <p:nvPr/>
        </p:nvSpPr>
        <p:spPr>
          <a:xfrm rot="10800000">
            <a:off x="-153147" y="-444547"/>
            <a:ext cx="1128300" cy="11283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10"/>
          <p:cNvSpPr/>
          <p:nvPr/>
        </p:nvSpPr>
        <p:spPr>
          <a:xfrm rot="10800000">
            <a:off x="8012016" y="133391"/>
            <a:ext cx="434700" cy="4347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0"/>
          <p:cNvSpPr/>
          <p:nvPr/>
        </p:nvSpPr>
        <p:spPr>
          <a:xfrm rot="10800000">
            <a:off x="-73577" y="841500"/>
            <a:ext cx="330900" cy="3309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10"/>
          <p:cNvSpPr/>
          <p:nvPr/>
        </p:nvSpPr>
        <p:spPr>
          <a:xfrm rot="10800000">
            <a:off x="8512150" y="133404"/>
            <a:ext cx="811200" cy="8112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0"/>
          <p:cNvSpPr/>
          <p:nvPr/>
        </p:nvSpPr>
        <p:spPr>
          <a:xfrm rot="10800000">
            <a:off x="117998" y="-173402"/>
            <a:ext cx="586200" cy="5862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"/>
          <p:cNvSpPr/>
          <p:nvPr/>
        </p:nvSpPr>
        <p:spPr>
          <a:xfrm rot="10800000">
            <a:off x="748825" y="4695050"/>
            <a:ext cx="345000" cy="3450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"/>
          <p:cNvSpPr/>
          <p:nvPr/>
        </p:nvSpPr>
        <p:spPr>
          <a:xfrm rot="10800000">
            <a:off x="-107786" y="4259033"/>
            <a:ext cx="663000" cy="6630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0"/>
          <p:cNvSpPr/>
          <p:nvPr/>
        </p:nvSpPr>
        <p:spPr>
          <a:xfrm rot="10800000">
            <a:off x="-316662" y="3443534"/>
            <a:ext cx="506100" cy="506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10"/>
          <p:cNvSpPr/>
          <p:nvPr/>
        </p:nvSpPr>
        <p:spPr>
          <a:xfrm rot="10800000">
            <a:off x="-226170" y="4140650"/>
            <a:ext cx="899400" cy="899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0"/>
          <p:cNvSpPr/>
          <p:nvPr/>
        </p:nvSpPr>
        <p:spPr>
          <a:xfrm rot="10800000">
            <a:off x="8700641" y="1100250"/>
            <a:ext cx="333300" cy="3333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1" name="Google Shape;171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2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86" name="Google Shape;18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87" name="Google Shape;18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0" name="Google Shape;19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8" name="Google Shape;19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199" name="Google Shape;19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5" name="Google Shape;20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6" name="Google Shape;20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09" name="Google Shape;20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3" name="Google Shape;21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4" name="Google Shape;21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5" name="Google Shape;21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218" name="Google Shape;21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21" name="Google Shape;22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2" name="Google Shape;22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183" name="Google Shape;18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sa/4.0/" TargetMode="External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hyperlink" Target="mailto:equipe@recitmst.qc.ca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ecitmst.qc.ca/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://www.recit.qc.c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://bit.ly/mst21mai20" TargetMode="External"/><Relationship Id="rId5" Type="http://schemas.openxmlformats.org/officeDocument/2006/relationships/image" Target="../media/image5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ocJd_B9q4HTIbdS2EtXjeszcrcGRRP0uAR9j81lk-s/edit#bookmark=kix.8ypvtsdgu67n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png"/><Relationship Id="rId12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g"/><Relationship Id="rId11" Type="http://schemas.openxmlformats.org/officeDocument/2006/relationships/image" Target="../media/image16.jpg"/><Relationship Id="rId5" Type="http://schemas.openxmlformats.org/officeDocument/2006/relationships/image" Target="../media/image10.jp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iew.genial.ly/5d812659369a7d0fc95ca03b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mathlearningcenter.org/number-frame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9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ocJd_B9q4HTIbdS2EtXjeszcrcGRRP0uAR9j81lk-s/edit?usp=sharing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3J9fM3UTKuwjLjd8z-5Qy6ZvYHWyQBLs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hyperlink" Target="https://apps.mathlearningcenter.org/number-pieces/" TargetMode="External"/><Relationship Id="rId4" Type="http://schemas.openxmlformats.org/officeDocument/2006/relationships/hyperlink" Target="https://drive.google.com/open?id=0BzKWHW0P9kRESmMzSHlUdXFPdUE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drive.google.com/open?id=1-lWPkiDiSr7YH5JMsiZrynS4zGY-OYb1" TargetMode="External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ps.mathlearningcenter.org/number-rack/" TargetMode="External"/><Relationship Id="rId5" Type="http://schemas.openxmlformats.org/officeDocument/2006/relationships/hyperlink" Target="https://drive.google.com/open?id=0BzKWHW0P9kRENVFDQzdEeU9pUG8" TargetMode="External"/><Relationship Id="rId4" Type="http://schemas.openxmlformats.org/officeDocument/2006/relationships/hyperlink" Target="https://www.youtube.com/watch?v=gydfh2Zqbz8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drive.google.com/open?id=1pmsGn4IUK_rlG_lGFKppLEjXp9aCSLTB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ps.mathlearningcenter.org/number-line/" TargetMode="External"/><Relationship Id="rId5" Type="http://schemas.openxmlformats.org/officeDocument/2006/relationships/hyperlink" Target="https://drive.google.com/open?id=0BzKWHW0P9kREWGR4Wk9tdDEwOVE" TargetMode="External"/><Relationship Id="rId4" Type="http://schemas.openxmlformats.org/officeDocument/2006/relationships/hyperlink" Target="https://www.youtube.com/watch?v=kr56SB77qTg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drive.google.com/open?id=1DqY21MmABeNfdA9X0cqbubLeWoh5FcwY" TargetMode="External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ps.mathlearningcenter.org/number-frames/" TargetMode="External"/><Relationship Id="rId5" Type="http://schemas.openxmlformats.org/officeDocument/2006/relationships/hyperlink" Target="https://drive.google.com/file/d/0BzKWHW0P9kRES2M3VFctTjlfenM/view?usp=sharing" TargetMode="External"/><Relationship Id="rId4" Type="http://schemas.openxmlformats.org/officeDocument/2006/relationships/hyperlink" Target="https://www.youtube.com/watch?v=YdgK97qg_vQ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YdgK97qg_vQ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.png"/><Relationship Id="rId4" Type="http://schemas.openxmlformats.org/officeDocument/2006/relationships/hyperlink" Target="https://chrome.google.com/webstore/detail/math-clock-by-the-math-le/dmiciodncblfmmchmkihafeiimihaagn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drive.google.com/file/d/1GFXzESuGaYGpTtJ-6R7uY8EmvueOjVkD/view?usp=sharing" TargetMode="External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ps.mathlearningcenter.org/geoboard/" TargetMode="External"/><Relationship Id="rId5" Type="http://schemas.openxmlformats.org/officeDocument/2006/relationships/hyperlink" Target="https://drive.google.com/file/d/0BzKWHW0P9kRER0d1T2Rpb1c0QWs/view?usp=sharing" TargetMode="External"/><Relationship Id="rId4" Type="http://schemas.openxmlformats.org/officeDocument/2006/relationships/hyperlink" Target="https://www.youtube.com/watch?v=tTrraibD5Sk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drive.google.com/open?id=1CUcxji8V9ewe9U6Ecr-TwYqD0W0kEONVmVLGG-EBbqI" TargetMode="External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apps.mathlearningcenter.org/pattern-shapes/" TargetMode="External"/><Relationship Id="rId5" Type="http://schemas.openxmlformats.org/officeDocument/2006/relationships/hyperlink" Target="https://drive.google.com/open?id=0BzKWHW0P9kREZVRrWmRnMnV6eFk" TargetMode="External"/><Relationship Id="rId4" Type="http://schemas.openxmlformats.org/officeDocument/2006/relationships/hyperlink" Target="https://www.youtube.com/watch?v=_gsXx27GsD0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open?id=1yL3kgHqmFLdgI3PgrUfyOqoIZgOQYPB6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png"/><Relationship Id="rId5" Type="http://schemas.openxmlformats.org/officeDocument/2006/relationships/hyperlink" Target="https://apps.mathlearningcenter.org/fractions/" TargetMode="External"/><Relationship Id="rId4" Type="http://schemas.openxmlformats.org/officeDocument/2006/relationships/hyperlink" Target="https://www.youtube.com/watch?v=ynPNr7tZlxc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ocJd_B9q4HTIbdS2EtXjeszcrcGRRP0uAR9j81lk-s/edit?usp=sharing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adf0a1530e/ipados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fr-ca/guide/ipad/iphd8ac2cfea/ipado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hannel/UC8Hu5doYRAPRzZAPDll8ti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JocJd_B9q4HTIbdS2EtXjeszcrcGRRP0uAR9j81lk-s/edit?usp=sharing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hyperlink" Target="https://forms.gle/FcihMipCsYkpwS1E9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image" Target="../media/image2.png"/><Relationship Id="rId4" Type="http://schemas.openxmlformats.org/officeDocument/2006/relationships/hyperlink" Target="https://campus.recit.qc.ca/math%c3%a9matique-science-et-technologie/mstdistance101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hyperlink" Target="http://recit.qc.ca/nouvelle/rdv-virtuels-printaniers-du-recit-se-former-a-distance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recit.qc.ca" TargetMode="Externa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itunes.apple.com/ca/app/number-line-by-the-math-learning-center/id751816884?l=fr&amp;mt=8" TargetMode="External"/><Relationship Id="rId3" Type="http://schemas.openxmlformats.org/officeDocument/2006/relationships/hyperlink" Target="https://itunes.apple.com/us/app/geoboard-by-the-math-learning-center/id519896952?mt=8" TargetMode="External"/><Relationship Id="rId7" Type="http://schemas.openxmlformats.org/officeDocument/2006/relationships/hyperlink" Target="https://itunes.apple.com/ca/app/fractions-by-the-math-learning-center/id1114674604?l=fr&amp;mt=8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itunes.apple.com/ca/app/pattern-shapes-by-the-math-learning-center/id908511013?l=fr&amp;mt=8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s://itunes.apple.com/ca/app/number-pieces-basic-by-the-math-learning-center/id611452042?l=fr&amp;mt=8" TargetMode="External"/><Relationship Id="rId10" Type="http://schemas.openxmlformats.org/officeDocument/2006/relationships/hyperlink" Target="https://itunes.apple.com/us/app/math-clock-by-mlc/id1444666967?ls=1&amp;mt=8" TargetMode="External"/><Relationship Id="rId4" Type="http://schemas.openxmlformats.org/officeDocument/2006/relationships/hyperlink" Target="https://itunes.apple.com/ca/app/number-rack-by-the-math-learning-center/id496057949?l=fr&amp;mt=8" TargetMode="External"/><Relationship Id="rId9" Type="http://schemas.openxmlformats.org/officeDocument/2006/relationships/hyperlink" Target="https://itunes.apple.com/us/app/number-frames-by-the-math-learning-center/id873198123?mt=8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seduc.csdecou.qc.ca/recit-tablette/tutoriels-dapplications-ipad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.png"/><Relationship Id="rId5" Type="http://schemas.openxmlformats.org/officeDocument/2006/relationships/hyperlink" Target="https://drive.google.com/open?id=1V0_-bgfiXeKlYjnOhOxAX3pCcVSn9piH" TargetMode="External"/><Relationship Id="rId4" Type="http://schemas.openxmlformats.org/officeDocument/2006/relationships/hyperlink" Target="https://docs.google.com/document/d/1XNhPO5KnZ6A2xvFGEPn6PxCTzqLLrjJSF8GBgVxXBF0/edit#heading=h.lbpcdwpp4vgp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eogebra.org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meet.jit.si/RECITMSTDistance" TargetMode="External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nc-sa/4.0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www.youtube.com/channel/UC7IcadI_rZFwso9N81PYqFg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twitter.com/recitmst" TargetMode="External"/><Relationship Id="rId5" Type="http://schemas.openxmlformats.org/officeDocument/2006/relationships/hyperlink" Target="https://www.facebook.com/RECITMST2020/" TargetMode="External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5"/>
          <p:cNvSpPr txBox="1">
            <a:spLocks noGrp="1"/>
          </p:cNvSpPr>
          <p:nvPr>
            <p:ph type="body" idx="1"/>
          </p:nvPr>
        </p:nvSpPr>
        <p:spPr>
          <a:xfrm>
            <a:off x="1246225" y="417770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25"/>
          <p:cNvSpPr txBox="1"/>
          <p:nvPr/>
        </p:nvSpPr>
        <p:spPr>
          <a:xfrm>
            <a:off x="1642750" y="640550"/>
            <a:ext cx="6147600" cy="317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dirty="0">
                <a:solidFill>
                  <a:srgbClr val="617A86"/>
                </a:solidFill>
                <a:latin typeface="Viga"/>
                <a:ea typeface="Viga"/>
                <a:cs typeface="Viga"/>
                <a:sym typeface="Viga"/>
              </a:rPr>
              <a:t>Outils d’aide en MST</a:t>
            </a:r>
            <a:endParaRPr sz="4000" b="1" dirty="0">
              <a:solidFill>
                <a:srgbClr val="617A8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rgbClr val="617A86"/>
                </a:solidFill>
                <a:latin typeface="Viga"/>
                <a:ea typeface="Viga"/>
                <a:cs typeface="Viga"/>
                <a:sym typeface="Viga"/>
              </a:rPr>
              <a:t>Applications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>
                <a:solidFill>
                  <a:srgbClr val="617A86"/>
                </a:solidFill>
                <a:latin typeface="Viga"/>
                <a:ea typeface="Viga"/>
                <a:cs typeface="Viga"/>
                <a:sym typeface="Viga"/>
              </a:rPr>
              <a:t>«Math Learning Center»</a:t>
            </a:r>
            <a:endParaRPr sz="4000" b="1" dirty="0">
              <a:solidFill>
                <a:srgbClr val="617A8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617A8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617A86"/>
                </a:solidFill>
                <a:latin typeface="Viga"/>
                <a:ea typeface="Viga"/>
                <a:cs typeface="Viga"/>
                <a:sym typeface="Viga"/>
              </a:rPr>
              <a:t>Formation conjointe SN MST et A-S</a:t>
            </a:r>
            <a:endParaRPr sz="2400" b="1" dirty="0">
              <a:solidFill>
                <a:srgbClr val="617A86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617A86"/>
                </a:solidFill>
                <a:latin typeface="Viga"/>
                <a:ea typeface="Viga"/>
                <a:cs typeface="Viga"/>
                <a:sym typeface="Viga"/>
              </a:rPr>
              <a:t>21 mai 2020</a:t>
            </a:r>
            <a:endParaRPr sz="2400" b="1" dirty="0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rgbClr val="617A86"/>
              </a:solidFill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231" name="Google Shape;231;p2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5404" y="4697296"/>
            <a:ext cx="1016867" cy="35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88649" y="1777763"/>
            <a:ext cx="1244974" cy="1202574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5"/>
          <p:cNvSpPr txBox="1"/>
          <p:nvPr/>
        </p:nvSpPr>
        <p:spPr>
          <a:xfrm>
            <a:off x="2203550" y="4651400"/>
            <a:ext cx="30000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Préparé par le </a:t>
            </a:r>
            <a:r>
              <a:rPr lang="en" u="sng">
                <a:solidFill>
                  <a:schemeClr val="hlink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  <a:hlinkClick r:id="rId6"/>
              </a:rPr>
              <a:t>RÉCITMST</a:t>
            </a: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 2020</a:t>
            </a:r>
            <a:endParaRPr/>
          </a:p>
        </p:txBody>
      </p:sp>
      <p:pic>
        <p:nvPicPr>
          <p:cNvPr id="234" name="Google Shape;234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6350" y="1814701"/>
            <a:ext cx="1387975" cy="133706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5"/>
          <p:cNvSpPr txBox="1"/>
          <p:nvPr/>
        </p:nvSpPr>
        <p:spPr>
          <a:xfrm>
            <a:off x="1246225" y="175275"/>
            <a:ext cx="6888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0000"/>
                </a:solidFill>
                <a:latin typeface="Varela Round"/>
                <a:ea typeface="Varela Round"/>
                <a:cs typeface="Varela Round"/>
                <a:sym typeface="Varela Round"/>
              </a:rPr>
              <a:t>La présentation débutera à 9h. Vous pouvez nous saluer dans le clavardage.</a:t>
            </a:r>
            <a:endParaRPr>
              <a:solidFill>
                <a:srgbClr val="FF0000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6"/>
          <p:cNvSpPr txBox="1">
            <a:spLocks noGrp="1"/>
          </p:cNvSpPr>
          <p:nvPr>
            <p:ph type="body" idx="4294967295"/>
          </p:nvPr>
        </p:nvSpPr>
        <p:spPr>
          <a:xfrm>
            <a:off x="4063350" y="1834195"/>
            <a:ext cx="46413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Sonya Fiset</a:t>
            </a:r>
            <a:endParaRPr sz="36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</a:t>
            </a: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@recitmst.qc.ca</a:t>
            </a:r>
            <a:endParaRPr sz="2000"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42" name="Google Shape;242;p2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243" name="Google Shape;243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6"/>
          <p:cNvSpPr txBox="1"/>
          <p:nvPr/>
        </p:nvSpPr>
        <p:spPr>
          <a:xfrm>
            <a:off x="2194650" y="3922713"/>
            <a:ext cx="47547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 </a:t>
            </a:r>
            <a:r>
              <a:rPr lang="en" sz="3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http://bit.ly/mst21mai20</a:t>
            </a:r>
            <a:endParaRPr b="1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245" name="Google Shape;245;p26">
            <a:hlinkClick r:id="rId7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recitmst.qc.ca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46" name="Google Shape;246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>
            <a:spLocks noGrp="1"/>
          </p:cNvSpPr>
          <p:nvPr>
            <p:ph type="title" idx="4294967295"/>
          </p:nvPr>
        </p:nvSpPr>
        <p:spPr>
          <a:xfrm>
            <a:off x="855975" y="174100"/>
            <a:ext cx="6397200" cy="801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8004C"/>
                </a:solidFill>
                <a:latin typeface="Viga"/>
                <a:ea typeface="Viga"/>
                <a:cs typeface="Viga"/>
                <a:sym typeface="Viga"/>
              </a:rPr>
              <a:t>Plan de la présentation</a:t>
            </a:r>
            <a:endParaRPr sz="3600">
              <a:solidFill>
                <a:srgbClr val="E8004C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52" name="Google Shape;252;p27"/>
          <p:cNvSpPr txBox="1">
            <a:spLocks noGrp="1"/>
          </p:cNvSpPr>
          <p:nvPr>
            <p:ph type="body" idx="4294967295"/>
          </p:nvPr>
        </p:nvSpPr>
        <p:spPr>
          <a:xfrm>
            <a:off x="694025" y="905850"/>
            <a:ext cx="7893900" cy="333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Exprimer vos besoins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Pourquoi? Comment? 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Expérimentation des applications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Questions et échanges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Bonus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Suite avec une COP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253" name="Google Shape;25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2899" y="3747275"/>
            <a:ext cx="1032550" cy="99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7"/>
          <p:cNvSpPr/>
          <p:nvPr/>
        </p:nvSpPr>
        <p:spPr>
          <a:xfrm rot="5400000">
            <a:off x="7213300" y="313531"/>
            <a:ext cx="1140907" cy="1608344"/>
          </a:xfrm>
          <a:custGeom>
            <a:avLst/>
            <a:gdLst/>
            <a:ahLst/>
            <a:cxnLst/>
            <a:rect l="l" t="t" r="r" b="b"/>
            <a:pathLst>
              <a:path w="16474" h="21073" extrusionOk="0">
                <a:moveTo>
                  <a:pt x="15330" y="779"/>
                </a:moveTo>
                <a:lnTo>
                  <a:pt x="15525" y="950"/>
                </a:lnTo>
                <a:lnTo>
                  <a:pt x="15671" y="1120"/>
                </a:lnTo>
                <a:lnTo>
                  <a:pt x="15428" y="1266"/>
                </a:lnTo>
                <a:lnTo>
                  <a:pt x="15209" y="1387"/>
                </a:lnTo>
                <a:lnTo>
                  <a:pt x="14917" y="1582"/>
                </a:lnTo>
                <a:lnTo>
                  <a:pt x="14625" y="1777"/>
                </a:lnTo>
                <a:lnTo>
                  <a:pt x="14187" y="1777"/>
                </a:lnTo>
                <a:lnTo>
                  <a:pt x="13773" y="1752"/>
                </a:lnTo>
                <a:lnTo>
                  <a:pt x="14235" y="1460"/>
                </a:lnTo>
                <a:lnTo>
                  <a:pt x="14819" y="1120"/>
                </a:lnTo>
                <a:lnTo>
                  <a:pt x="15038" y="1023"/>
                </a:lnTo>
                <a:lnTo>
                  <a:pt x="15160" y="974"/>
                </a:lnTo>
                <a:lnTo>
                  <a:pt x="15257" y="925"/>
                </a:lnTo>
                <a:lnTo>
                  <a:pt x="15330" y="852"/>
                </a:lnTo>
                <a:lnTo>
                  <a:pt x="15330" y="779"/>
                </a:lnTo>
                <a:close/>
                <a:moveTo>
                  <a:pt x="15817" y="1485"/>
                </a:moveTo>
                <a:lnTo>
                  <a:pt x="15890" y="1679"/>
                </a:lnTo>
                <a:lnTo>
                  <a:pt x="15914" y="1898"/>
                </a:lnTo>
                <a:lnTo>
                  <a:pt x="15744" y="1971"/>
                </a:lnTo>
                <a:lnTo>
                  <a:pt x="15574" y="2044"/>
                </a:lnTo>
                <a:lnTo>
                  <a:pt x="15257" y="2215"/>
                </a:lnTo>
                <a:lnTo>
                  <a:pt x="15111" y="2312"/>
                </a:lnTo>
                <a:lnTo>
                  <a:pt x="14941" y="2409"/>
                </a:lnTo>
                <a:lnTo>
                  <a:pt x="14941" y="2409"/>
                </a:lnTo>
                <a:lnTo>
                  <a:pt x="14965" y="2117"/>
                </a:lnTo>
                <a:lnTo>
                  <a:pt x="14990" y="1996"/>
                </a:lnTo>
                <a:lnTo>
                  <a:pt x="14990" y="1898"/>
                </a:lnTo>
                <a:lnTo>
                  <a:pt x="15209" y="1777"/>
                </a:lnTo>
                <a:lnTo>
                  <a:pt x="15525" y="1631"/>
                </a:lnTo>
                <a:lnTo>
                  <a:pt x="15817" y="1485"/>
                </a:lnTo>
                <a:close/>
                <a:moveTo>
                  <a:pt x="15963" y="2239"/>
                </a:moveTo>
                <a:lnTo>
                  <a:pt x="15963" y="2774"/>
                </a:lnTo>
                <a:lnTo>
                  <a:pt x="15914" y="2799"/>
                </a:lnTo>
                <a:lnTo>
                  <a:pt x="15695" y="2896"/>
                </a:lnTo>
                <a:lnTo>
                  <a:pt x="15476" y="2993"/>
                </a:lnTo>
                <a:lnTo>
                  <a:pt x="14917" y="3285"/>
                </a:lnTo>
                <a:lnTo>
                  <a:pt x="14941" y="2774"/>
                </a:lnTo>
                <a:lnTo>
                  <a:pt x="15233" y="2604"/>
                </a:lnTo>
                <a:lnTo>
                  <a:pt x="15525" y="2409"/>
                </a:lnTo>
                <a:lnTo>
                  <a:pt x="15744" y="2312"/>
                </a:lnTo>
                <a:lnTo>
                  <a:pt x="15963" y="2239"/>
                </a:lnTo>
                <a:close/>
                <a:moveTo>
                  <a:pt x="15939" y="3115"/>
                </a:moveTo>
                <a:lnTo>
                  <a:pt x="15914" y="3577"/>
                </a:lnTo>
                <a:lnTo>
                  <a:pt x="15647" y="3699"/>
                </a:lnTo>
                <a:lnTo>
                  <a:pt x="15403" y="3821"/>
                </a:lnTo>
                <a:lnTo>
                  <a:pt x="14917" y="4113"/>
                </a:lnTo>
                <a:lnTo>
                  <a:pt x="14917" y="3553"/>
                </a:lnTo>
                <a:lnTo>
                  <a:pt x="15087" y="3504"/>
                </a:lnTo>
                <a:lnTo>
                  <a:pt x="15233" y="3431"/>
                </a:lnTo>
                <a:lnTo>
                  <a:pt x="15549" y="3285"/>
                </a:lnTo>
                <a:lnTo>
                  <a:pt x="15744" y="3212"/>
                </a:lnTo>
                <a:lnTo>
                  <a:pt x="15939" y="3115"/>
                </a:lnTo>
                <a:close/>
                <a:moveTo>
                  <a:pt x="15866" y="3942"/>
                </a:moveTo>
                <a:lnTo>
                  <a:pt x="15841" y="4429"/>
                </a:lnTo>
                <a:lnTo>
                  <a:pt x="15574" y="4575"/>
                </a:lnTo>
                <a:lnTo>
                  <a:pt x="15330" y="4697"/>
                </a:lnTo>
                <a:lnTo>
                  <a:pt x="15136" y="4818"/>
                </a:lnTo>
                <a:lnTo>
                  <a:pt x="14965" y="4964"/>
                </a:lnTo>
                <a:lnTo>
                  <a:pt x="14892" y="5013"/>
                </a:lnTo>
                <a:lnTo>
                  <a:pt x="14917" y="4405"/>
                </a:lnTo>
                <a:lnTo>
                  <a:pt x="15160" y="4307"/>
                </a:lnTo>
                <a:lnTo>
                  <a:pt x="15403" y="4186"/>
                </a:lnTo>
                <a:lnTo>
                  <a:pt x="15647" y="4064"/>
                </a:lnTo>
                <a:lnTo>
                  <a:pt x="15866" y="3942"/>
                </a:lnTo>
                <a:close/>
                <a:moveTo>
                  <a:pt x="15841" y="4794"/>
                </a:moveTo>
                <a:lnTo>
                  <a:pt x="15841" y="5329"/>
                </a:lnTo>
                <a:lnTo>
                  <a:pt x="15525" y="5500"/>
                </a:lnTo>
                <a:lnTo>
                  <a:pt x="15209" y="5670"/>
                </a:lnTo>
                <a:lnTo>
                  <a:pt x="14892" y="5865"/>
                </a:lnTo>
                <a:lnTo>
                  <a:pt x="14892" y="5256"/>
                </a:lnTo>
                <a:lnTo>
                  <a:pt x="15038" y="5208"/>
                </a:lnTo>
                <a:lnTo>
                  <a:pt x="15403" y="5013"/>
                </a:lnTo>
                <a:lnTo>
                  <a:pt x="15622" y="4891"/>
                </a:lnTo>
                <a:lnTo>
                  <a:pt x="15841" y="4794"/>
                </a:lnTo>
                <a:close/>
                <a:moveTo>
                  <a:pt x="15841" y="5694"/>
                </a:moveTo>
                <a:lnTo>
                  <a:pt x="15841" y="6230"/>
                </a:lnTo>
                <a:lnTo>
                  <a:pt x="15598" y="6376"/>
                </a:lnTo>
                <a:lnTo>
                  <a:pt x="15379" y="6497"/>
                </a:lnTo>
                <a:lnTo>
                  <a:pt x="15136" y="6668"/>
                </a:lnTo>
                <a:lnTo>
                  <a:pt x="15014" y="6765"/>
                </a:lnTo>
                <a:lnTo>
                  <a:pt x="14892" y="6862"/>
                </a:lnTo>
                <a:lnTo>
                  <a:pt x="14892" y="6181"/>
                </a:lnTo>
                <a:lnTo>
                  <a:pt x="15087" y="6108"/>
                </a:lnTo>
                <a:lnTo>
                  <a:pt x="15282" y="6011"/>
                </a:lnTo>
                <a:lnTo>
                  <a:pt x="15841" y="5694"/>
                </a:lnTo>
                <a:close/>
                <a:moveTo>
                  <a:pt x="15817" y="6692"/>
                </a:moveTo>
                <a:lnTo>
                  <a:pt x="15817" y="7179"/>
                </a:lnTo>
                <a:lnTo>
                  <a:pt x="15282" y="7422"/>
                </a:lnTo>
                <a:lnTo>
                  <a:pt x="15087" y="7495"/>
                </a:lnTo>
                <a:lnTo>
                  <a:pt x="14892" y="7592"/>
                </a:lnTo>
                <a:lnTo>
                  <a:pt x="14892" y="7057"/>
                </a:lnTo>
                <a:lnTo>
                  <a:pt x="15038" y="7033"/>
                </a:lnTo>
                <a:lnTo>
                  <a:pt x="15184" y="6984"/>
                </a:lnTo>
                <a:lnTo>
                  <a:pt x="15476" y="6838"/>
                </a:lnTo>
                <a:lnTo>
                  <a:pt x="15817" y="6692"/>
                </a:lnTo>
                <a:close/>
                <a:moveTo>
                  <a:pt x="15817" y="7617"/>
                </a:moveTo>
                <a:lnTo>
                  <a:pt x="15817" y="8079"/>
                </a:lnTo>
                <a:lnTo>
                  <a:pt x="15355" y="8298"/>
                </a:lnTo>
                <a:lnTo>
                  <a:pt x="15136" y="8420"/>
                </a:lnTo>
                <a:lnTo>
                  <a:pt x="14917" y="8566"/>
                </a:lnTo>
                <a:lnTo>
                  <a:pt x="14892" y="7933"/>
                </a:lnTo>
                <a:lnTo>
                  <a:pt x="15111" y="7884"/>
                </a:lnTo>
                <a:lnTo>
                  <a:pt x="15330" y="7811"/>
                </a:lnTo>
                <a:lnTo>
                  <a:pt x="15817" y="7617"/>
                </a:lnTo>
                <a:close/>
                <a:moveTo>
                  <a:pt x="15817" y="8420"/>
                </a:moveTo>
                <a:lnTo>
                  <a:pt x="15817" y="8931"/>
                </a:lnTo>
                <a:lnTo>
                  <a:pt x="15720" y="8955"/>
                </a:lnTo>
                <a:lnTo>
                  <a:pt x="15598" y="9004"/>
                </a:lnTo>
                <a:lnTo>
                  <a:pt x="15452" y="9101"/>
                </a:lnTo>
                <a:lnTo>
                  <a:pt x="15184" y="9271"/>
                </a:lnTo>
                <a:lnTo>
                  <a:pt x="15038" y="9368"/>
                </a:lnTo>
                <a:lnTo>
                  <a:pt x="14917" y="9490"/>
                </a:lnTo>
                <a:lnTo>
                  <a:pt x="14917" y="8882"/>
                </a:lnTo>
                <a:lnTo>
                  <a:pt x="15160" y="8760"/>
                </a:lnTo>
                <a:lnTo>
                  <a:pt x="15817" y="8420"/>
                </a:lnTo>
                <a:close/>
                <a:moveTo>
                  <a:pt x="15817" y="9295"/>
                </a:moveTo>
                <a:lnTo>
                  <a:pt x="15817" y="9782"/>
                </a:lnTo>
                <a:lnTo>
                  <a:pt x="15574" y="9904"/>
                </a:lnTo>
                <a:lnTo>
                  <a:pt x="15355" y="10025"/>
                </a:lnTo>
                <a:lnTo>
                  <a:pt x="15136" y="10147"/>
                </a:lnTo>
                <a:lnTo>
                  <a:pt x="14917" y="10269"/>
                </a:lnTo>
                <a:lnTo>
                  <a:pt x="14917" y="9782"/>
                </a:lnTo>
                <a:lnTo>
                  <a:pt x="15111" y="9709"/>
                </a:lnTo>
                <a:lnTo>
                  <a:pt x="15282" y="9612"/>
                </a:lnTo>
                <a:lnTo>
                  <a:pt x="15622" y="9393"/>
                </a:lnTo>
                <a:lnTo>
                  <a:pt x="15817" y="9295"/>
                </a:lnTo>
                <a:close/>
                <a:moveTo>
                  <a:pt x="15817" y="10244"/>
                </a:moveTo>
                <a:lnTo>
                  <a:pt x="15817" y="10634"/>
                </a:lnTo>
                <a:lnTo>
                  <a:pt x="15574" y="10804"/>
                </a:lnTo>
                <a:lnTo>
                  <a:pt x="15403" y="10950"/>
                </a:lnTo>
                <a:lnTo>
                  <a:pt x="14941" y="11242"/>
                </a:lnTo>
                <a:lnTo>
                  <a:pt x="14917" y="10682"/>
                </a:lnTo>
                <a:lnTo>
                  <a:pt x="15087" y="10609"/>
                </a:lnTo>
                <a:lnTo>
                  <a:pt x="15257" y="10536"/>
                </a:lnTo>
                <a:lnTo>
                  <a:pt x="15549" y="10366"/>
                </a:lnTo>
                <a:lnTo>
                  <a:pt x="15817" y="10244"/>
                </a:lnTo>
                <a:close/>
                <a:moveTo>
                  <a:pt x="15817" y="11145"/>
                </a:moveTo>
                <a:lnTo>
                  <a:pt x="15817" y="11850"/>
                </a:lnTo>
                <a:lnTo>
                  <a:pt x="15622" y="11972"/>
                </a:lnTo>
                <a:lnTo>
                  <a:pt x="15501" y="12069"/>
                </a:lnTo>
                <a:lnTo>
                  <a:pt x="14965" y="12459"/>
                </a:lnTo>
                <a:lnTo>
                  <a:pt x="14941" y="11656"/>
                </a:lnTo>
                <a:lnTo>
                  <a:pt x="15111" y="11583"/>
                </a:lnTo>
                <a:lnTo>
                  <a:pt x="15282" y="11485"/>
                </a:lnTo>
                <a:lnTo>
                  <a:pt x="15598" y="11291"/>
                </a:lnTo>
                <a:lnTo>
                  <a:pt x="15817" y="11145"/>
                </a:lnTo>
                <a:close/>
                <a:moveTo>
                  <a:pt x="15817" y="12337"/>
                </a:moveTo>
                <a:lnTo>
                  <a:pt x="15817" y="13091"/>
                </a:lnTo>
                <a:lnTo>
                  <a:pt x="15549" y="13237"/>
                </a:lnTo>
                <a:lnTo>
                  <a:pt x="15282" y="13432"/>
                </a:lnTo>
                <a:lnTo>
                  <a:pt x="15136" y="13529"/>
                </a:lnTo>
                <a:lnTo>
                  <a:pt x="14965" y="13651"/>
                </a:lnTo>
                <a:lnTo>
                  <a:pt x="14965" y="12872"/>
                </a:lnTo>
                <a:lnTo>
                  <a:pt x="15136" y="12775"/>
                </a:lnTo>
                <a:lnTo>
                  <a:pt x="15282" y="12702"/>
                </a:lnTo>
                <a:lnTo>
                  <a:pt x="15574" y="12507"/>
                </a:lnTo>
                <a:lnTo>
                  <a:pt x="15817" y="12337"/>
                </a:lnTo>
                <a:close/>
                <a:moveTo>
                  <a:pt x="15817" y="13481"/>
                </a:moveTo>
                <a:lnTo>
                  <a:pt x="15841" y="13919"/>
                </a:lnTo>
                <a:lnTo>
                  <a:pt x="15452" y="14138"/>
                </a:lnTo>
                <a:lnTo>
                  <a:pt x="15087" y="14405"/>
                </a:lnTo>
                <a:lnTo>
                  <a:pt x="14990" y="14478"/>
                </a:lnTo>
                <a:lnTo>
                  <a:pt x="14965" y="13992"/>
                </a:lnTo>
                <a:lnTo>
                  <a:pt x="15209" y="13870"/>
                </a:lnTo>
                <a:lnTo>
                  <a:pt x="15403" y="13748"/>
                </a:lnTo>
                <a:lnTo>
                  <a:pt x="15817" y="13481"/>
                </a:lnTo>
                <a:close/>
                <a:moveTo>
                  <a:pt x="15841" y="14381"/>
                </a:moveTo>
                <a:lnTo>
                  <a:pt x="15866" y="14795"/>
                </a:lnTo>
                <a:lnTo>
                  <a:pt x="15720" y="14868"/>
                </a:lnTo>
                <a:lnTo>
                  <a:pt x="15598" y="14965"/>
                </a:lnTo>
                <a:lnTo>
                  <a:pt x="15355" y="15135"/>
                </a:lnTo>
                <a:lnTo>
                  <a:pt x="14990" y="15354"/>
                </a:lnTo>
                <a:lnTo>
                  <a:pt x="14990" y="14941"/>
                </a:lnTo>
                <a:lnTo>
                  <a:pt x="15160" y="14843"/>
                </a:lnTo>
                <a:lnTo>
                  <a:pt x="15330" y="14722"/>
                </a:lnTo>
                <a:lnTo>
                  <a:pt x="15622" y="14503"/>
                </a:lnTo>
                <a:lnTo>
                  <a:pt x="15841" y="14381"/>
                </a:lnTo>
                <a:close/>
                <a:moveTo>
                  <a:pt x="15866" y="15330"/>
                </a:moveTo>
                <a:lnTo>
                  <a:pt x="15890" y="15865"/>
                </a:lnTo>
                <a:lnTo>
                  <a:pt x="15866" y="15865"/>
                </a:lnTo>
                <a:lnTo>
                  <a:pt x="15695" y="15914"/>
                </a:lnTo>
                <a:lnTo>
                  <a:pt x="15549" y="15963"/>
                </a:lnTo>
                <a:lnTo>
                  <a:pt x="15257" y="16157"/>
                </a:lnTo>
                <a:lnTo>
                  <a:pt x="15014" y="16279"/>
                </a:lnTo>
                <a:lnTo>
                  <a:pt x="14990" y="15768"/>
                </a:lnTo>
                <a:lnTo>
                  <a:pt x="15136" y="15719"/>
                </a:lnTo>
                <a:lnTo>
                  <a:pt x="15282" y="15646"/>
                </a:lnTo>
                <a:lnTo>
                  <a:pt x="15574" y="15500"/>
                </a:lnTo>
                <a:lnTo>
                  <a:pt x="15866" y="15330"/>
                </a:lnTo>
                <a:close/>
                <a:moveTo>
                  <a:pt x="15890" y="16230"/>
                </a:moveTo>
                <a:lnTo>
                  <a:pt x="15890" y="16644"/>
                </a:lnTo>
                <a:lnTo>
                  <a:pt x="15793" y="16644"/>
                </a:lnTo>
                <a:lnTo>
                  <a:pt x="15598" y="16717"/>
                </a:lnTo>
                <a:lnTo>
                  <a:pt x="15403" y="16790"/>
                </a:lnTo>
                <a:lnTo>
                  <a:pt x="15184" y="16887"/>
                </a:lnTo>
                <a:lnTo>
                  <a:pt x="15014" y="17009"/>
                </a:lnTo>
                <a:lnTo>
                  <a:pt x="15014" y="16644"/>
                </a:lnTo>
                <a:lnTo>
                  <a:pt x="15160" y="16595"/>
                </a:lnTo>
                <a:lnTo>
                  <a:pt x="15306" y="16522"/>
                </a:lnTo>
                <a:lnTo>
                  <a:pt x="15598" y="16401"/>
                </a:lnTo>
                <a:lnTo>
                  <a:pt x="15890" y="16230"/>
                </a:lnTo>
                <a:close/>
                <a:moveTo>
                  <a:pt x="12629" y="2166"/>
                </a:moveTo>
                <a:lnTo>
                  <a:pt x="13627" y="2239"/>
                </a:lnTo>
                <a:lnTo>
                  <a:pt x="14600" y="2239"/>
                </a:lnTo>
                <a:lnTo>
                  <a:pt x="14527" y="3285"/>
                </a:lnTo>
                <a:lnTo>
                  <a:pt x="14479" y="4380"/>
                </a:lnTo>
                <a:lnTo>
                  <a:pt x="14454" y="4380"/>
                </a:lnTo>
                <a:lnTo>
                  <a:pt x="14430" y="4405"/>
                </a:lnTo>
                <a:lnTo>
                  <a:pt x="14454" y="4429"/>
                </a:lnTo>
                <a:lnTo>
                  <a:pt x="14479" y="4429"/>
                </a:lnTo>
                <a:lnTo>
                  <a:pt x="14430" y="6059"/>
                </a:lnTo>
                <a:lnTo>
                  <a:pt x="14430" y="7738"/>
                </a:lnTo>
                <a:lnTo>
                  <a:pt x="14430" y="9441"/>
                </a:lnTo>
                <a:lnTo>
                  <a:pt x="14454" y="11169"/>
                </a:lnTo>
                <a:lnTo>
                  <a:pt x="14527" y="14527"/>
                </a:lnTo>
                <a:lnTo>
                  <a:pt x="14552" y="16109"/>
                </a:lnTo>
                <a:lnTo>
                  <a:pt x="14552" y="17617"/>
                </a:lnTo>
                <a:lnTo>
                  <a:pt x="14138" y="17617"/>
                </a:lnTo>
                <a:lnTo>
                  <a:pt x="13724" y="17593"/>
                </a:lnTo>
                <a:lnTo>
                  <a:pt x="13286" y="17593"/>
                </a:lnTo>
                <a:lnTo>
                  <a:pt x="12873" y="17568"/>
                </a:lnTo>
                <a:lnTo>
                  <a:pt x="9637" y="17593"/>
                </a:lnTo>
                <a:lnTo>
                  <a:pt x="6425" y="17593"/>
                </a:lnTo>
                <a:lnTo>
                  <a:pt x="5232" y="17544"/>
                </a:lnTo>
                <a:lnTo>
                  <a:pt x="4016" y="17520"/>
                </a:lnTo>
                <a:lnTo>
                  <a:pt x="2434" y="17520"/>
                </a:lnTo>
                <a:lnTo>
                  <a:pt x="1899" y="17544"/>
                </a:lnTo>
                <a:lnTo>
                  <a:pt x="1923" y="17495"/>
                </a:lnTo>
                <a:lnTo>
                  <a:pt x="1923" y="17447"/>
                </a:lnTo>
                <a:lnTo>
                  <a:pt x="1899" y="17252"/>
                </a:lnTo>
                <a:lnTo>
                  <a:pt x="1899" y="16936"/>
                </a:lnTo>
                <a:lnTo>
                  <a:pt x="1899" y="16620"/>
                </a:lnTo>
                <a:lnTo>
                  <a:pt x="1972" y="14040"/>
                </a:lnTo>
                <a:lnTo>
                  <a:pt x="2021" y="12751"/>
                </a:lnTo>
                <a:lnTo>
                  <a:pt x="2021" y="11485"/>
                </a:lnTo>
                <a:lnTo>
                  <a:pt x="2045" y="8955"/>
                </a:lnTo>
                <a:lnTo>
                  <a:pt x="2021" y="5208"/>
                </a:lnTo>
                <a:lnTo>
                  <a:pt x="1996" y="3164"/>
                </a:lnTo>
                <a:lnTo>
                  <a:pt x="1972" y="2507"/>
                </a:lnTo>
                <a:lnTo>
                  <a:pt x="1948" y="2190"/>
                </a:lnTo>
                <a:lnTo>
                  <a:pt x="2459" y="2263"/>
                </a:lnTo>
                <a:lnTo>
                  <a:pt x="2970" y="2312"/>
                </a:lnTo>
                <a:lnTo>
                  <a:pt x="3505" y="2336"/>
                </a:lnTo>
                <a:lnTo>
                  <a:pt x="4040" y="2336"/>
                </a:lnTo>
                <a:lnTo>
                  <a:pt x="5111" y="2288"/>
                </a:lnTo>
                <a:lnTo>
                  <a:pt x="6133" y="2239"/>
                </a:lnTo>
                <a:lnTo>
                  <a:pt x="7398" y="2215"/>
                </a:lnTo>
                <a:lnTo>
                  <a:pt x="9393" y="2190"/>
                </a:lnTo>
                <a:lnTo>
                  <a:pt x="11364" y="2166"/>
                </a:lnTo>
                <a:close/>
                <a:moveTo>
                  <a:pt x="15890" y="16912"/>
                </a:moveTo>
                <a:lnTo>
                  <a:pt x="15890" y="16960"/>
                </a:lnTo>
                <a:lnTo>
                  <a:pt x="15890" y="17350"/>
                </a:lnTo>
                <a:lnTo>
                  <a:pt x="15768" y="17350"/>
                </a:lnTo>
                <a:lnTo>
                  <a:pt x="15671" y="17398"/>
                </a:lnTo>
                <a:lnTo>
                  <a:pt x="15452" y="17520"/>
                </a:lnTo>
                <a:lnTo>
                  <a:pt x="15209" y="17666"/>
                </a:lnTo>
                <a:lnTo>
                  <a:pt x="15136" y="17593"/>
                </a:lnTo>
                <a:lnTo>
                  <a:pt x="15087" y="17568"/>
                </a:lnTo>
                <a:lnTo>
                  <a:pt x="15014" y="17544"/>
                </a:lnTo>
                <a:lnTo>
                  <a:pt x="15014" y="17301"/>
                </a:lnTo>
                <a:lnTo>
                  <a:pt x="15233" y="17228"/>
                </a:lnTo>
                <a:lnTo>
                  <a:pt x="15452" y="17131"/>
                </a:lnTo>
                <a:lnTo>
                  <a:pt x="15890" y="16912"/>
                </a:lnTo>
                <a:close/>
                <a:moveTo>
                  <a:pt x="8469" y="18663"/>
                </a:moveTo>
                <a:lnTo>
                  <a:pt x="8590" y="18712"/>
                </a:lnTo>
                <a:lnTo>
                  <a:pt x="8663" y="18809"/>
                </a:lnTo>
                <a:lnTo>
                  <a:pt x="8761" y="18980"/>
                </a:lnTo>
                <a:lnTo>
                  <a:pt x="8785" y="19077"/>
                </a:lnTo>
                <a:lnTo>
                  <a:pt x="8785" y="19199"/>
                </a:lnTo>
                <a:lnTo>
                  <a:pt x="8785" y="19320"/>
                </a:lnTo>
                <a:lnTo>
                  <a:pt x="8785" y="19442"/>
                </a:lnTo>
                <a:lnTo>
                  <a:pt x="8761" y="19539"/>
                </a:lnTo>
                <a:lnTo>
                  <a:pt x="8712" y="19661"/>
                </a:lnTo>
                <a:lnTo>
                  <a:pt x="8639" y="19758"/>
                </a:lnTo>
                <a:lnTo>
                  <a:pt x="8542" y="19831"/>
                </a:lnTo>
                <a:lnTo>
                  <a:pt x="8420" y="19904"/>
                </a:lnTo>
                <a:lnTo>
                  <a:pt x="8274" y="19929"/>
                </a:lnTo>
                <a:lnTo>
                  <a:pt x="8128" y="19929"/>
                </a:lnTo>
                <a:lnTo>
                  <a:pt x="8006" y="19880"/>
                </a:lnTo>
                <a:lnTo>
                  <a:pt x="7860" y="19831"/>
                </a:lnTo>
                <a:lnTo>
                  <a:pt x="7763" y="19734"/>
                </a:lnTo>
                <a:lnTo>
                  <a:pt x="7690" y="19612"/>
                </a:lnTo>
                <a:lnTo>
                  <a:pt x="7641" y="19491"/>
                </a:lnTo>
                <a:lnTo>
                  <a:pt x="7641" y="19345"/>
                </a:lnTo>
                <a:lnTo>
                  <a:pt x="7666" y="19174"/>
                </a:lnTo>
                <a:lnTo>
                  <a:pt x="7714" y="19053"/>
                </a:lnTo>
                <a:lnTo>
                  <a:pt x="7787" y="18907"/>
                </a:lnTo>
                <a:lnTo>
                  <a:pt x="7885" y="18809"/>
                </a:lnTo>
                <a:lnTo>
                  <a:pt x="7958" y="18736"/>
                </a:lnTo>
                <a:lnTo>
                  <a:pt x="8031" y="18761"/>
                </a:lnTo>
                <a:lnTo>
                  <a:pt x="8104" y="18736"/>
                </a:lnTo>
                <a:lnTo>
                  <a:pt x="8201" y="18712"/>
                </a:lnTo>
                <a:lnTo>
                  <a:pt x="8250" y="18712"/>
                </a:lnTo>
                <a:lnTo>
                  <a:pt x="8298" y="18688"/>
                </a:lnTo>
                <a:lnTo>
                  <a:pt x="8323" y="18663"/>
                </a:lnTo>
                <a:close/>
                <a:moveTo>
                  <a:pt x="8347" y="18177"/>
                </a:moveTo>
                <a:lnTo>
                  <a:pt x="8152" y="18201"/>
                </a:lnTo>
                <a:lnTo>
                  <a:pt x="8055" y="18250"/>
                </a:lnTo>
                <a:lnTo>
                  <a:pt x="7982" y="18298"/>
                </a:lnTo>
                <a:lnTo>
                  <a:pt x="7885" y="18323"/>
                </a:lnTo>
                <a:lnTo>
                  <a:pt x="7763" y="18347"/>
                </a:lnTo>
                <a:lnTo>
                  <a:pt x="7666" y="18420"/>
                </a:lnTo>
                <a:lnTo>
                  <a:pt x="7568" y="18469"/>
                </a:lnTo>
                <a:lnTo>
                  <a:pt x="7471" y="18566"/>
                </a:lnTo>
                <a:lnTo>
                  <a:pt x="7398" y="18663"/>
                </a:lnTo>
                <a:lnTo>
                  <a:pt x="7349" y="18761"/>
                </a:lnTo>
                <a:lnTo>
                  <a:pt x="7276" y="18882"/>
                </a:lnTo>
                <a:lnTo>
                  <a:pt x="7228" y="19126"/>
                </a:lnTo>
                <a:lnTo>
                  <a:pt x="7179" y="19369"/>
                </a:lnTo>
                <a:lnTo>
                  <a:pt x="7179" y="19515"/>
                </a:lnTo>
                <a:lnTo>
                  <a:pt x="7203" y="19637"/>
                </a:lnTo>
                <a:lnTo>
                  <a:pt x="7252" y="19758"/>
                </a:lnTo>
                <a:lnTo>
                  <a:pt x="7301" y="19880"/>
                </a:lnTo>
                <a:lnTo>
                  <a:pt x="7349" y="19977"/>
                </a:lnTo>
                <a:lnTo>
                  <a:pt x="7447" y="20075"/>
                </a:lnTo>
                <a:lnTo>
                  <a:pt x="7520" y="20148"/>
                </a:lnTo>
                <a:lnTo>
                  <a:pt x="7641" y="20221"/>
                </a:lnTo>
                <a:lnTo>
                  <a:pt x="7739" y="20294"/>
                </a:lnTo>
                <a:lnTo>
                  <a:pt x="7860" y="20342"/>
                </a:lnTo>
                <a:lnTo>
                  <a:pt x="7982" y="20367"/>
                </a:lnTo>
                <a:lnTo>
                  <a:pt x="8104" y="20391"/>
                </a:lnTo>
                <a:lnTo>
                  <a:pt x="8225" y="20391"/>
                </a:lnTo>
                <a:lnTo>
                  <a:pt x="8371" y="20367"/>
                </a:lnTo>
                <a:lnTo>
                  <a:pt x="8493" y="20342"/>
                </a:lnTo>
                <a:lnTo>
                  <a:pt x="8615" y="20294"/>
                </a:lnTo>
                <a:lnTo>
                  <a:pt x="8809" y="20196"/>
                </a:lnTo>
                <a:lnTo>
                  <a:pt x="8955" y="20050"/>
                </a:lnTo>
                <a:lnTo>
                  <a:pt x="9053" y="19880"/>
                </a:lnTo>
                <a:lnTo>
                  <a:pt x="9150" y="19685"/>
                </a:lnTo>
                <a:lnTo>
                  <a:pt x="9199" y="19491"/>
                </a:lnTo>
                <a:lnTo>
                  <a:pt x="9199" y="19272"/>
                </a:lnTo>
                <a:lnTo>
                  <a:pt x="9199" y="19053"/>
                </a:lnTo>
                <a:lnTo>
                  <a:pt x="9174" y="18858"/>
                </a:lnTo>
                <a:lnTo>
                  <a:pt x="9101" y="18688"/>
                </a:lnTo>
                <a:lnTo>
                  <a:pt x="9004" y="18517"/>
                </a:lnTo>
                <a:lnTo>
                  <a:pt x="8882" y="18371"/>
                </a:lnTo>
                <a:lnTo>
                  <a:pt x="8712" y="18250"/>
                </a:lnTo>
                <a:lnTo>
                  <a:pt x="8542" y="18201"/>
                </a:lnTo>
                <a:lnTo>
                  <a:pt x="8347" y="18177"/>
                </a:lnTo>
                <a:close/>
                <a:moveTo>
                  <a:pt x="2532" y="463"/>
                </a:moveTo>
                <a:lnTo>
                  <a:pt x="3018" y="487"/>
                </a:lnTo>
                <a:lnTo>
                  <a:pt x="3943" y="536"/>
                </a:lnTo>
                <a:lnTo>
                  <a:pt x="4843" y="560"/>
                </a:lnTo>
                <a:lnTo>
                  <a:pt x="8298" y="585"/>
                </a:lnTo>
                <a:lnTo>
                  <a:pt x="11729" y="585"/>
                </a:lnTo>
                <a:lnTo>
                  <a:pt x="13554" y="560"/>
                </a:lnTo>
                <a:lnTo>
                  <a:pt x="13530" y="585"/>
                </a:lnTo>
                <a:lnTo>
                  <a:pt x="13530" y="633"/>
                </a:lnTo>
                <a:lnTo>
                  <a:pt x="13505" y="658"/>
                </a:lnTo>
                <a:lnTo>
                  <a:pt x="13530" y="682"/>
                </a:lnTo>
                <a:lnTo>
                  <a:pt x="13554" y="706"/>
                </a:lnTo>
                <a:lnTo>
                  <a:pt x="13627" y="731"/>
                </a:lnTo>
                <a:lnTo>
                  <a:pt x="13724" y="731"/>
                </a:lnTo>
                <a:lnTo>
                  <a:pt x="13846" y="706"/>
                </a:lnTo>
                <a:lnTo>
                  <a:pt x="14065" y="633"/>
                </a:lnTo>
                <a:lnTo>
                  <a:pt x="14260" y="560"/>
                </a:lnTo>
                <a:lnTo>
                  <a:pt x="14892" y="609"/>
                </a:lnTo>
                <a:lnTo>
                  <a:pt x="14917" y="609"/>
                </a:lnTo>
                <a:lnTo>
                  <a:pt x="15063" y="658"/>
                </a:lnTo>
                <a:lnTo>
                  <a:pt x="14965" y="682"/>
                </a:lnTo>
                <a:lnTo>
                  <a:pt x="14844" y="731"/>
                </a:lnTo>
                <a:lnTo>
                  <a:pt x="14625" y="852"/>
                </a:lnTo>
                <a:lnTo>
                  <a:pt x="14260" y="1096"/>
                </a:lnTo>
                <a:lnTo>
                  <a:pt x="13749" y="1387"/>
                </a:lnTo>
                <a:lnTo>
                  <a:pt x="13505" y="1558"/>
                </a:lnTo>
                <a:lnTo>
                  <a:pt x="13286" y="1728"/>
                </a:lnTo>
                <a:lnTo>
                  <a:pt x="12824" y="1704"/>
                </a:lnTo>
                <a:lnTo>
                  <a:pt x="9564" y="1704"/>
                </a:lnTo>
                <a:lnTo>
                  <a:pt x="7593" y="1728"/>
                </a:lnTo>
                <a:lnTo>
                  <a:pt x="6327" y="1777"/>
                </a:lnTo>
                <a:lnTo>
                  <a:pt x="5135" y="1825"/>
                </a:lnTo>
                <a:lnTo>
                  <a:pt x="3943" y="1850"/>
                </a:lnTo>
                <a:lnTo>
                  <a:pt x="3359" y="1850"/>
                </a:lnTo>
                <a:lnTo>
                  <a:pt x="2751" y="1825"/>
                </a:lnTo>
                <a:lnTo>
                  <a:pt x="2167" y="1777"/>
                </a:lnTo>
                <a:lnTo>
                  <a:pt x="1583" y="1728"/>
                </a:lnTo>
                <a:lnTo>
                  <a:pt x="1510" y="1728"/>
                </a:lnTo>
                <a:lnTo>
                  <a:pt x="1437" y="1752"/>
                </a:lnTo>
                <a:lnTo>
                  <a:pt x="1412" y="1825"/>
                </a:lnTo>
                <a:lnTo>
                  <a:pt x="1388" y="1898"/>
                </a:lnTo>
                <a:lnTo>
                  <a:pt x="1388" y="1971"/>
                </a:lnTo>
                <a:lnTo>
                  <a:pt x="1412" y="2020"/>
                </a:lnTo>
                <a:lnTo>
                  <a:pt x="1461" y="2093"/>
                </a:lnTo>
                <a:lnTo>
                  <a:pt x="1534" y="2117"/>
                </a:lnTo>
                <a:lnTo>
                  <a:pt x="1534" y="2385"/>
                </a:lnTo>
                <a:lnTo>
                  <a:pt x="1558" y="2823"/>
                </a:lnTo>
                <a:lnTo>
                  <a:pt x="1534" y="4015"/>
                </a:lnTo>
                <a:lnTo>
                  <a:pt x="1510" y="5281"/>
                </a:lnTo>
                <a:lnTo>
                  <a:pt x="1485" y="6108"/>
                </a:lnTo>
                <a:lnTo>
                  <a:pt x="1461" y="6668"/>
                </a:lnTo>
                <a:lnTo>
                  <a:pt x="1437" y="7227"/>
                </a:lnTo>
                <a:lnTo>
                  <a:pt x="1461" y="8371"/>
                </a:lnTo>
                <a:lnTo>
                  <a:pt x="1510" y="9490"/>
                </a:lnTo>
                <a:lnTo>
                  <a:pt x="1510" y="10634"/>
                </a:lnTo>
                <a:lnTo>
                  <a:pt x="1485" y="13481"/>
                </a:lnTo>
                <a:lnTo>
                  <a:pt x="1461" y="14965"/>
                </a:lnTo>
                <a:lnTo>
                  <a:pt x="1412" y="16303"/>
                </a:lnTo>
                <a:lnTo>
                  <a:pt x="1339" y="16960"/>
                </a:lnTo>
                <a:lnTo>
                  <a:pt x="1339" y="17131"/>
                </a:lnTo>
                <a:lnTo>
                  <a:pt x="1364" y="17301"/>
                </a:lnTo>
                <a:lnTo>
                  <a:pt x="1388" y="17447"/>
                </a:lnTo>
                <a:lnTo>
                  <a:pt x="1437" y="17568"/>
                </a:lnTo>
                <a:lnTo>
                  <a:pt x="1485" y="17641"/>
                </a:lnTo>
                <a:lnTo>
                  <a:pt x="1437" y="17739"/>
                </a:lnTo>
                <a:lnTo>
                  <a:pt x="1437" y="17836"/>
                </a:lnTo>
                <a:lnTo>
                  <a:pt x="1485" y="17933"/>
                </a:lnTo>
                <a:lnTo>
                  <a:pt x="1510" y="17958"/>
                </a:lnTo>
                <a:lnTo>
                  <a:pt x="1583" y="17982"/>
                </a:lnTo>
                <a:lnTo>
                  <a:pt x="1875" y="18006"/>
                </a:lnTo>
                <a:lnTo>
                  <a:pt x="2167" y="18031"/>
                </a:lnTo>
                <a:lnTo>
                  <a:pt x="2799" y="18055"/>
                </a:lnTo>
                <a:lnTo>
                  <a:pt x="4016" y="18006"/>
                </a:lnTo>
                <a:lnTo>
                  <a:pt x="7252" y="18031"/>
                </a:lnTo>
                <a:lnTo>
                  <a:pt x="9247" y="18055"/>
                </a:lnTo>
                <a:lnTo>
                  <a:pt x="10488" y="18079"/>
                </a:lnTo>
                <a:lnTo>
                  <a:pt x="11145" y="18104"/>
                </a:lnTo>
                <a:lnTo>
                  <a:pt x="11778" y="18104"/>
                </a:lnTo>
                <a:lnTo>
                  <a:pt x="13043" y="18055"/>
                </a:lnTo>
                <a:lnTo>
                  <a:pt x="13481" y="18055"/>
                </a:lnTo>
                <a:lnTo>
                  <a:pt x="13919" y="18079"/>
                </a:lnTo>
                <a:lnTo>
                  <a:pt x="14333" y="18104"/>
                </a:lnTo>
                <a:lnTo>
                  <a:pt x="14771" y="18079"/>
                </a:lnTo>
                <a:lnTo>
                  <a:pt x="14819" y="18079"/>
                </a:lnTo>
                <a:lnTo>
                  <a:pt x="14844" y="18055"/>
                </a:lnTo>
                <a:lnTo>
                  <a:pt x="15063" y="18031"/>
                </a:lnTo>
                <a:lnTo>
                  <a:pt x="15136" y="18006"/>
                </a:lnTo>
                <a:lnTo>
                  <a:pt x="15184" y="17958"/>
                </a:lnTo>
                <a:lnTo>
                  <a:pt x="15209" y="17909"/>
                </a:lnTo>
                <a:lnTo>
                  <a:pt x="15233" y="17860"/>
                </a:lnTo>
                <a:lnTo>
                  <a:pt x="15598" y="17690"/>
                </a:lnTo>
                <a:lnTo>
                  <a:pt x="15744" y="17617"/>
                </a:lnTo>
                <a:lnTo>
                  <a:pt x="15890" y="17520"/>
                </a:lnTo>
                <a:lnTo>
                  <a:pt x="15890" y="17909"/>
                </a:lnTo>
                <a:lnTo>
                  <a:pt x="15744" y="18006"/>
                </a:lnTo>
                <a:lnTo>
                  <a:pt x="15598" y="18104"/>
                </a:lnTo>
                <a:lnTo>
                  <a:pt x="15257" y="18250"/>
                </a:lnTo>
                <a:lnTo>
                  <a:pt x="14917" y="18371"/>
                </a:lnTo>
                <a:lnTo>
                  <a:pt x="14235" y="18566"/>
                </a:lnTo>
                <a:lnTo>
                  <a:pt x="13919" y="18688"/>
                </a:lnTo>
                <a:lnTo>
                  <a:pt x="13773" y="18761"/>
                </a:lnTo>
                <a:lnTo>
                  <a:pt x="13627" y="18858"/>
                </a:lnTo>
                <a:lnTo>
                  <a:pt x="13578" y="18931"/>
                </a:lnTo>
                <a:lnTo>
                  <a:pt x="13578" y="18980"/>
                </a:lnTo>
                <a:lnTo>
                  <a:pt x="13603" y="19053"/>
                </a:lnTo>
                <a:lnTo>
                  <a:pt x="13676" y="19053"/>
                </a:lnTo>
                <a:lnTo>
                  <a:pt x="14016" y="19028"/>
                </a:lnTo>
                <a:lnTo>
                  <a:pt x="14357" y="18980"/>
                </a:lnTo>
                <a:lnTo>
                  <a:pt x="15038" y="18785"/>
                </a:lnTo>
                <a:lnTo>
                  <a:pt x="15476" y="18663"/>
                </a:lnTo>
                <a:lnTo>
                  <a:pt x="15695" y="18566"/>
                </a:lnTo>
                <a:lnTo>
                  <a:pt x="15890" y="18469"/>
                </a:lnTo>
                <a:lnTo>
                  <a:pt x="15890" y="18785"/>
                </a:lnTo>
                <a:lnTo>
                  <a:pt x="15622" y="18858"/>
                </a:lnTo>
                <a:lnTo>
                  <a:pt x="15355" y="18931"/>
                </a:lnTo>
                <a:lnTo>
                  <a:pt x="14844" y="19101"/>
                </a:lnTo>
                <a:lnTo>
                  <a:pt x="14527" y="19223"/>
                </a:lnTo>
                <a:lnTo>
                  <a:pt x="14235" y="19320"/>
                </a:lnTo>
                <a:lnTo>
                  <a:pt x="13943" y="19466"/>
                </a:lnTo>
                <a:lnTo>
                  <a:pt x="13676" y="19637"/>
                </a:lnTo>
                <a:lnTo>
                  <a:pt x="13676" y="19685"/>
                </a:lnTo>
                <a:lnTo>
                  <a:pt x="13676" y="19710"/>
                </a:lnTo>
                <a:lnTo>
                  <a:pt x="13700" y="19734"/>
                </a:lnTo>
                <a:lnTo>
                  <a:pt x="13724" y="19734"/>
                </a:lnTo>
                <a:lnTo>
                  <a:pt x="14041" y="19685"/>
                </a:lnTo>
                <a:lnTo>
                  <a:pt x="14333" y="19612"/>
                </a:lnTo>
                <a:lnTo>
                  <a:pt x="14917" y="19442"/>
                </a:lnTo>
                <a:lnTo>
                  <a:pt x="15403" y="19320"/>
                </a:lnTo>
                <a:lnTo>
                  <a:pt x="15671" y="19247"/>
                </a:lnTo>
                <a:lnTo>
                  <a:pt x="15914" y="19150"/>
                </a:lnTo>
                <a:lnTo>
                  <a:pt x="15914" y="19466"/>
                </a:lnTo>
                <a:lnTo>
                  <a:pt x="15647" y="19515"/>
                </a:lnTo>
                <a:lnTo>
                  <a:pt x="15379" y="19612"/>
                </a:lnTo>
                <a:lnTo>
                  <a:pt x="14892" y="19831"/>
                </a:lnTo>
                <a:lnTo>
                  <a:pt x="14381" y="20050"/>
                </a:lnTo>
                <a:lnTo>
                  <a:pt x="13895" y="20294"/>
                </a:lnTo>
                <a:lnTo>
                  <a:pt x="13895" y="20318"/>
                </a:lnTo>
                <a:lnTo>
                  <a:pt x="13919" y="20342"/>
                </a:lnTo>
                <a:lnTo>
                  <a:pt x="14162" y="20342"/>
                </a:lnTo>
                <a:lnTo>
                  <a:pt x="14430" y="20294"/>
                </a:lnTo>
                <a:lnTo>
                  <a:pt x="14673" y="20245"/>
                </a:lnTo>
                <a:lnTo>
                  <a:pt x="14941" y="20172"/>
                </a:lnTo>
                <a:lnTo>
                  <a:pt x="15428" y="20026"/>
                </a:lnTo>
                <a:lnTo>
                  <a:pt x="15914" y="19831"/>
                </a:lnTo>
                <a:lnTo>
                  <a:pt x="15914" y="19856"/>
                </a:lnTo>
                <a:lnTo>
                  <a:pt x="15817" y="20050"/>
                </a:lnTo>
                <a:lnTo>
                  <a:pt x="15720" y="20196"/>
                </a:lnTo>
                <a:lnTo>
                  <a:pt x="15598" y="20294"/>
                </a:lnTo>
                <a:lnTo>
                  <a:pt x="15452" y="20391"/>
                </a:lnTo>
                <a:lnTo>
                  <a:pt x="15282" y="20440"/>
                </a:lnTo>
                <a:lnTo>
                  <a:pt x="15111" y="20488"/>
                </a:lnTo>
                <a:lnTo>
                  <a:pt x="14746" y="20537"/>
                </a:lnTo>
                <a:lnTo>
                  <a:pt x="14381" y="20561"/>
                </a:lnTo>
                <a:lnTo>
                  <a:pt x="13992" y="20561"/>
                </a:lnTo>
                <a:lnTo>
                  <a:pt x="13213" y="20513"/>
                </a:lnTo>
                <a:lnTo>
                  <a:pt x="12410" y="20513"/>
                </a:lnTo>
                <a:lnTo>
                  <a:pt x="11632" y="20537"/>
                </a:lnTo>
                <a:lnTo>
                  <a:pt x="8006" y="20561"/>
                </a:lnTo>
                <a:lnTo>
                  <a:pt x="4405" y="20561"/>
                </a:lnTo>
                <a:lnTo>
                  <a:pt x="2848" y="20513"/>
                </a:lnTo>
                <a:lnTo>
                  <a:pt x="1753" y="20513"/>
                </a:lnTo>
                <a:lnTo>
                  <a:pt x="1631" y="20464"/>
                </a:lnTo>
                <a:lnTo>
                  <a:pt x="1339" y="20342"/>
                </a:lnTo>
                <a:lnTo>
                  <a:pt x="1169" y="20269"/>
                </a:lnTo>
                <a:lnTo>
                  <a:pt x="1023" y="20172"/>
                </a:lnTo>
                <a:lnTo>
                  <a:pt x="877" y="20050"/>
                </a:lnTo>
                <a:lnTo>
                  <a:pt x="780" y="19929"/>
                </a:lnTo>
                <a:lnTo>
                  <a:pt x="707" y="19807"/>
                </a:lnTo>
                <a:lnTo>
                  <a:pt x="658" y="19661"/>
                </a:lnTo>
                <a:lnTo>
                  <a:pt x="609" y="19393"/>
                </a:lnTo>
                <a:lnTo>
                  <a:pt x="561" y="19101"/>
                </a:lnTo>
                <a:lnTo>
                  <a:pt x="561" y="18834"/>
                </a:lnTo>
                <a:lnTo>
                  <a:pt x="536" y="17131"/>
                </a:lnTo>
                <a:lnTo>
                  <a:pt x="561" y="15427"/>
                </a:lnTo>
                <a:lnTo>
                  <a:pt x="536" y="13091"/>
                </a:lnTo>
                <a:lnTo>
                  <a:pt x="488" y="9247"/>
                </a:lnTo>
                <a:lnTo>
                  <a:pt x="463" y="5402"/>
                </a:lnTo>
                <a:lnTo>
                  <a:pt x="463" y="3967"/>
                </a:lnTo>
                <a:lnTo>
                  <a:pt x="488" y="3139"/>
                </a:lnTo>
                <a:lnTo>
                  <a:pt x="512" y="2653"/>
                </a:lnTo>
                <a:lnTo>
                  <a:pt x="585" y="2142"/>
                </a:lnTo>
                <a:lnTo>
                  <a:pt x="682" y="1655"/>
                </a:lnTo>
                <a:lnTo>
                  <a:pt x="828" y="1168"/>
                </a:lnTo>
                <a:lnTo>
                  <a:pt x="901" y="1023"/>
                </a:lnTo>
                <a:lnTo>
                  <a:pt x="1023" y="852"/>
                </a:lnTo>
                <a:lnTo>
                  <a:pt x="1218" y="731"/>
                </a:lnTo>
                <a:lnTo>
                  <a:pt x="1461" y="609"/>
                </a:lnTo>
                <a:lnTo>
                  <a:pt x="1753" y="536"/>
                </a:lnTo>
                <a:lnTo>
                  <a:pt x="2118" y="487"/>
                </a:lnTo>
                <a:lnTo>
                  <a:pt x="2532" y="463"/>
                </a:lnTo>
                <a:close/>
                <a:moveTo>
                  <a:pt x="2483" y="1"/>
                </a:moveTo>
                <a:lnTo>
                  <a:pt x="2021" y="25"/>
                </a:lnTo>
                <a:lnTo>
                  <a:pt x="1631" y="98"/>
                </a:lnTo>
                <a:lnTo>
                  <a:pt x="1315" y="171"/>
                </a:lnTo>
                <a:lnTo>
                  <a:pt x="1023" y="317"/>
                </a:lnTo>
                <a:lnTo>
                  <a:pt x="804" y="463"/>
                </a:lnTo>
                <a:lnTo>
                  <a:pt x="609" y="633"/>
                </a:lnTo>
                <a:lnTo>
                  <a:pt x="463" y="828"/>
                </a:lnTo>
                <a:lnTo>
                  <a:pt x="366" y="1023"/>
                </a:lnTo>
                <a:lnTo>
                  <a:pt x="269" y="1241"/>
                </a:lnTo>
                <a:lnTo>
                  <a:pt x="220" y="1436"/>
                </a:lnTo>
                <a:lnTo>
                  <a:pt x="196" y="1655"/>
                </a:lnTo>
                <a:lnTo>
                  <a:pt x="147" y="2020"/>
                </a:lnTo>
                <a:lnTo>
                  <a:pt x="123" y="2312"/>
                </a:lnTo>
                <a:lnTo>
                  <a:pt x="74" y="2823"/>
                </a:lnTo>
                <a:lnTo>
                  <a:pt x="25" y="3334"/>
                </a:lnTo>
                <a:lnTo>
                  <a:pt x="1" y="4356"/>
                </a:lnTo>
                <a:lnTo>
                  <a:pt x="1" y="5354"/>
                </a:lnTo>
                <a:lnTo>
                  <a:pt x="25" y="6376"/>
                </a:lnTo>
                <a:lnTo>
                  <a:pt x="50" y="7544"/>
                </a:lnTo>
                <a:lnTo>
                  <a:pt x="25" y="8736"/>
                </a:lnTo>
                <a:lnTo>
                  <a:pt x="1" y="11072"/>
                </a:lnTo>
                <a:lnTo>
                  <a:pt x="1" y="12264"/>
                </a:lnTo>
                <a:lnTo>
                  <a:pt x="50" y="13432"/>
                </a:lnTo>
                <a:lnTo>
                  <a:pt x="74" y="14624"/>
                </a:lnTo>
                <a:lnTo>
                  <a:pt x="98" y="15817"/>
                </a:lnTo>
                <a:lnTo>
                  <a:pt x="74" y="16693"/>
                </a:lnTo>
                <a:lnTo>
                  <a:pt x="98" y="17568"/>
                </a:lnTo>
                <a:lnTo>
                  <a:pt x="123" y="18444"/>
                </a:lnTo>
                <a:lnTo>
                  <a:pt x="171" y="19345"/>
                </a:lnTo>
                <a:lnTo>
                  <a:pt x="196" y="19612"/>
                </a:lnTo>
                <a:lnTo>
                  <a:pt x="244" y="19880"/>
                </a:lnTo>
                <a:lnTo>
                  <a:pt x="342" y="20123"/>
                </a:lnTo>
                <a:lnTo>
                  <a:pt x="463" y="20367"/>
                </a:lnTo>
                <a:lnTo>
                  <a:pt x="609" y="20561"/>
                </a:lnTo>
                <a:lnTo>
                  <a:pt x="804" y="20732"/>
                </a:lnTo>
                <a:lnTo>
                  <a:pt x="926" y="20805"/>
                </a:lnTo>
                <a:lnTo>
                  <a:pt x="1047" y="20853"/>
                </a:lnTo>
                <a:lnTo>
                  <a:pt x="1169" y="20902"/>
                </a:lnTo>
                <a:lnTo>
                  <a:pt x="1315" y="20926"/>
                </a:lnTo>
                <a:lnTo>
                  <a:pt x="2970" y="20951"/>
                </a:lnTo>
                <a:lnTo>
                  <a:pt x="4162" y="20975"/>
                </a:lnTo>
                <a:lnTo>
                  <a:pt x="4965" y="20999"/>
                </a:lnTo>
                <a:lnTo>
                  <a:pt x="5622" y="21024"/>
                </a:lnTo>
                <a:lnTo>
                  <a:pt x="11145" y="21024"/>
                </a:lnTo>
                <a:lnTo>
                  <a:pt x="12727" y="20999"/>
                </a:lnTo>
                <a:lnTo>
                  <a:pt x="13092" y="20999"/>
                </a:lnTo>
                <a:lnTo>
                  <a:pt x="13481" y="21024"/>
                </a:lnTo>
                <a:lnTo>
                  <a:pt x="14260" y="21072"/>
                </a:lnTo>
                <a:lnTo>
                  <a:pt x="14649" y="21072"/>
                </a:lnTo>
                <a:lnTo>
                  <a:pt x="15014" y="21048"/>
                </a:lnTo>
                <a:lnTo>
                  <a:pt x="15209" y="20999"/>
                </a:lnTo>
                <a:lnTo>
                  <a:pt x="15379" y="20951"/>
                </a:lnTo>
                <a:lnTo>
                  <a:pt x="15574" y="20902"/>
                </a:lnTo>
                <a:lnTo>
                  <a:pt x="15744" y="20805"/>
                </a:lnTo>
                <a:lnTo>
                  <a:pt x="15890" y="20683"/>
                </a:lnTo>
                <a:lnTo>
                  <a:pt x="16036" y="20513"/>
                </a:lnTo>
                <a:lnTo>
                  <a:pt x="16158" y="20318"/>
                </a:lnTo>
                <a:lnTo>
                  <a:pt x="16255" y="20075"/>
                </a:lnTo>
                <a:lnTo>
                  <a:pt x="16328" y="19807"/>
                </a:lnTo>
                <a:lnTo>
                  <a:pt x="16377" y="19515"/>
                </a:lnTo>
                <a:lnTo>
                  <a:pt x="16425" y="19223"/>
                </a:lnTo>
                <a:lnTo>
                  <a:pt x="16450" y="18907"/>
                </a:lnTo>
                <a:lnTo>
                  <a:pt x="16474" y="18298"/>
                </a:lnTo>
                <a:lnTo>
                  <a:pt x="16450" y="17739"/>
                </a:lnTo>
                <a:lnTo>
                  <a:pt x="16425" y="16960"/>
                </a:lnTo>
                <a:lnTo>
                  <a:pt x="16425" y="15573"/>
                </a:lnTo>
                <a:lnTo>
                  <a:pt x="16377" y="14186"/>
                </a:lnTo>
                <a:lnTo>
                  <a:pt x="16352" y="13286"/>
                </a:lnTo>
                <a:lnTo>
                  <a:pt x="16352" y="12118"/>
                </a:lnTo>
                <a:lnTo>
                  <a:pt x="16328" y="9441"/>
                </a:lnTo>
                <a:lnTo>
                  <a:pt x="16328" y="6960"/>
                </a:lnTo>
                <a:lnTo>
                  <a:pt x="16328" y="5500"/>
                </a:lnTo>
                <a:lnTo>
                  <a:pt x="16328" y="4794"/>
                </a:lnTo>
                <a:lnTo>
                  <a:pt x="16352" y="4113"/>
                </a:lnTo>
                <a:lnTo>
                  <a:pt x="16401" y="3431"/>
                </a:lnTo>
                <a:lnTo>
                  <a:pt x="16450" y="2726"/>
                </a:lnTo>
                <a:lnTo>
                  <a:pt x="16450" y="2336"/>
                </a:lnTo>
                <a:lnTo>
                  <a:pt x="16401" y="1898"/>
                </a:lnTo>
                <a:lnTo>
                  <a:pt x="16328" y="1509"/>
                </a:lnTo>
                <a:lnTo>
                  <a:pt x="16279" y="1314"/>
                </a:lnTo>
                <a:lnTo>
                  <a:pt x="16206" y="1120"/>
                </a:lnTo>
                <a:lnTo>
                  <a:pt x="16133" y="950"/>
                </a:lnTo>
                <a:lnTo>
                  <a:pt x="16036" y="779"/>
                </a:lnTo>
                <a:lnTo>
                  <a:pt x="15914" y="633"/>
                </a:lnTo>
                <a:lnTo>
                  <a:pt x="15768" y="512"/>
                </a:lnTo>
                <a:lnTo>
                  <a:pt x="15622" y="414"/>
                </a:lnTo>
                <a:lnTo>
                  <a:pt x="15452" y="317"/>
                </a:lnTo>
                <a:lnTo>
                  <a:pt x="15257" y="268"/>
                </a:lnTo>
                <a:lnTo>
                  <a:pt x="15038" y="220"/>
                </a:lnTo>
                <a:lnTo>
                  <a:pt x="14965" y="171"/>
                </a:lnTo>
                <a:lnTo>
                  <a:pt x="14892" y="147"/>
                </a:lnTo>
                <a:lnTo>
                  <a:pt x="14527" y="122"/>
                </a:lnTo>
                <a:lnTo>
                  <a:pt x="14138" y="98"/>
                </a:lnTo>
                <a:lnTo>
                  <a:pt x="13408" y="98"/>
                </a:lnTo>
                <a:lnTo>
                  <a:pt x="11924" y="122"/>
                </a:lnTo>
                <a:lnTo>
                  <a:pt x="8396" y="122"/>
                </a:lnTo>
                <a:lnTo>
                  <a:pt x="4843" y="98"/>
                </a:lnTo>
                <a:lnTo>
                  <a:pt x="3943" y="74"/>
                </a:lnTo>
                <a:lnTo>
                  <a:pt x="3018" y="25"/>
                </a:lnTo>
                <a:lnTo>
                  <a:pt x="2483" y="1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E8004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"/>
          <p:cNvSpPr txBox="1">
            <a:spLocks noGrp="1"/>
          </p:cNvSpPr>
          <p:nvPr>
            <p:ph type="title"/>
          </p:nvPr>
        </p:nvSpPr>
        <p:spPr>
          <a:xfrm>
            <a:off x="1013450" y="1652050"/>
            <a:ext cx="2730300" cy="227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Qui êtes-vous? Nom, rôle, CS</a:t>
            </a:r>
            <a:endParaRPr sz="2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(clavardage)</a:t>
            </a:r>
            <a:endParaRPr sz="2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</a:rPr>
              <a:t>Questions?</a:t>
            </a:r>
            <a:endParaRPr sz="2000" b="1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hlinkClick r:id="rId3"/>
              </a:rPr>
              <a:t>Document collaboratif</a:t>
            </a:r>
            <a:endParaRPr sz="2000" b="1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ED4A00"/>
                </a:solidFill>
              </a:rPr>
              <a:t> </a:t>
            </a:r>
            <a:endParaRPr sz="2000" b="1">
              <a:solidFill>
                <a:srgbClr val="ED4A00"/>
              </a:solidFill>
            </a:endParaRPr>
          </a:p>
        </p:txBody>
      </p:sp>
      <p:pic>
        <p:nvPicPr>
          <p:cNvPr id="260" name="Google Shape;260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2300" y="1125250"/>
            <a:ext cx="2641649" cy="309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8"/>
          <p:cNvSpPr txBox="1"/>
          <p:nvPr/>
        </p:nvSpPr>
        <p:spPr>
          <a:xfrm>
            <a:off x="5756825" y="386875"/>
            <a:ext cx="21774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4A86E8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9"/>
          <p:cNvSpPr txBox="1"/>
          <p:nvPr/>
        </p:nvSpPr>
        <p:spPr>
          <a:xfrm>
            <a:off x="853450" y="0"/>
            <a:ext cx="76122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À quel niveau enseignez-vous?</a:t>
            </a:r>
            <a:endParaRPr sz="2400">
              <a:solidFill>
                <a:srgbClr val="F8BB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aphicFrame>
        <p:nvGraphicFramePr>
          <p:cNvPr id="267" name="Google Shape;267;p29"/>
          <p:cNvGraphicFramePr/>
          <p:nvPr/>
        </p:nvGraphicFramePr>
        <p:xfrm>
          <a:off x="897350" y="785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{A95B14B5-280E-405E-BCFD-E0D42F480A20}</a:tableStyleId>
              </a:tblPr>
              <a:tblGrid>
                <a:gridCol w="508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9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6450"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Cycle 1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4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Cycle 2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4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Cycle 3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150">
                <a:tc rowSpan="2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Cycle 1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645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Cycle 2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450"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FGA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FC5E8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68" name="Google Shape;268;p29"/>
          <p:cNvSpPr txBox="1"/>
          <p:nvPr/>
        </p:nvSpPr>
        <p:spPr>
          <a:xfrm rot="-5400000">
            <a:off x="627350" y="1550050"/>
            <a:ext cx="940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Primaire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269" name="Google Shape;269;p29"/>
          <p:cNvSpPr txBox="1"/>
          <p:nvPr/>
        </p:nvSpPr>
        <p:spPr>
          <a:xfrm rot="-5400000" flipH="1">
            <a:off x="537650" y="3182050"/>
            <a:ext cx="1188900" cy="4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Secondaire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0"/>
          <p:cNvSpPr txBox="1"/>
          <p:nvPr/>
        </p:nvSpPr>
        <p:spPr>
          <a:xfrm>
            <a:off x="853450" y="0"/>
            <a:ext cx="7612200" cy="118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Quel ENA utilisez-vous?</a:t>
            </a:r>
            <a:endParaRPr sz="36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(Environnement numérique d’apprentissage)</a:t>
            </a:r>
            <a:endParaRPr sz="2400">
              <a:solidFill>
                <a:srgbClr val="F8BB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aphicFrame>
        <p:nvGraphicFramePr>
          <p:cNvPr id="275" name="Google Shape;275;p30"/>
          <p:cNvGraphicFramePr/>
          <p:nvPr/>
        </p:nvGraphicFramePr>
        <p:xfrm>
          <a:off x="853450" y="118861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{A95B14B5-280E-405E-BCFD-E0D42F480A20}</a:tableStyleId>
              </a:tblPr>
              <a:tblGrid>
                <a:gridCol w="3928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1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5200">
                <a:tc>
                  <a:txBody>
                    <a:bodyPr/>
                    <a:lstStyle/>
                    <a:p>
                      <a:pPr marL="457200" lvl="0" indent="-431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BB00"/>
                        </a:buClr>
                        <a:buSzPts val="3200"/>
                        <a:buFont typeface="Ubuntu"/>
                        <a:buChar char="●"/>
                      </a:pPr>
                      <a:r>
                        <a:rPr lang="en" sz="3200">
                          <a:solidFill>
                            <a:srgbClr val="F8BB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Google Suite, Classroom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4750">
                <a:tc>
                  <a:txBody>
                    <a:bodyPr/>
                    <a:lstStyle/>
                    <a:p>
                      <a:pPr marL="457200" lvl="0" indent="-431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BB00"/>
                        </a:buClr>
                        <a:buSzPts val="3200"/>
                        <a:buFont typeface="Ubuntu"/>
                        <a:buChar char="●"/>
                      </a:pPr>
                      <a:r>
                        <a:rPr lang="en" sz="3200">
                          <a:solidFill>
                            <a:srgbClr val="F8BB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Microsoft, Office 365, TEAMS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825">
                <a:tc>
                  <a:txBody>
                    <a:bodyPr/>
                    <a:lstStyle/>
                    <a:p>
                      <a:pPr marL="457200" lvl="0" indent="-431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BB00"/>
                        </a:buClr>
                        <a:buSzPts val="3200"/>
                        <a:buFont typeface="Ubuntu"/>
                        <a:buChar char="●"/>
                      </a:pPr>
                      <a:r>
                        <a:rPr lang="en" sz="3200">
                          <a:solidFill>
                            <a:srgbClr val="F8BB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Moodle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25">
                <a:tc>
                  <a:txBody>
                    <a:bodyPr/>
                    <a:lstStyle/>
                    <a:p>
                      <a:pPr marL="457200" lvl="0" indent="-4318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BB00"/>
                        </a:buClr>
                        <a:buSzPts val="3200"/>
                        <a:buFont typeface="Ubuntu"/>
                        <a:buChar char="●"/>
                      </a:pPr>
                      <a:r>
                        <a:rPr lang="en" sz="3200">
                          <a:solidFill>
                            <a:srgbClr val="F8BB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Autres</a:t>
                      </a:r>
                      <a:endParaRPr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1"/>
          <p:cNvSpPr txBox="1"/>
          <p:nvPr/>
        </p:nvSpPr>
        <p:spPr>
          <a:xfrm>
            <a:off x="598200" y="289575"/>
            <a:ext cx="7719000" cy="7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Quel est votre niveau d’aisance TIC?</a:t>
            </a:r>
            <a:endParaRPr sz="2400">
              <a:solidFill>
                <a:srgbClr val="F8BB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graphicFrame>
        <p:nvGraphicFramePr>
          <p:cNvPr id="281" name="Google Shape;281;p31"/>
          <p:cNvGraphicFramePr/>
          <p:nvPr/>
        </p:nvGraphicFramePr>
        <p:xfrm>
          <a:off x="712475" y="126866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{A95B14B5-280E-405E-BCFD-E0D42F480A20}</a:tableStyleId>
              </a:tblPr>
              <a:tblGrid>
                <a:gridCol w="3999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3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7725">
                <a:tc>
                  <a:txBody>
                    <a:bodyPr/>
                    <a:lstStyle/>
                    <a:p>
                      <a:pPr marL="457200" lvl="0" indent="-355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BB00"/>
                        </a:buClr>
                        <a:buSzPts val="2000"/>
                        <a:buFont typeface="Ubuntu"/>
                        <a:buChar char="●"/>
                      </a:pPr>
                      <a:r>
                        <a:rPr lang="en" sz="2000">
                          <a:solidFill>
                            <a:srgbClr val="F8BB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suis comme un poisson dans l’eau. </a:t>
                      </a:r>
                      <a:r>
                        <a:rPr lang="en">
                          <a:solidFill>
                            <a:srgbClr val="1C4587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😀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575">
                <a:tc>
                  <a:txBody>
                    <a:bodyPr/>
                    <a:lstStyle/>
                    <a:p>
                      <a:pPr marL="457200" lvl="0" indent="-355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BB00"/>
                        </a:buClr>
                        <a:buSzPts val="2000"/>
                        <a:buFont typeface="Ubuntu"/>
                        <a:buChar char="●"/>
                      </a:pPr>
                      <a:r>
                        <a:rPr lang="en" sz="2000">
                          <a:solidFill>
                            <a:srgbClr val="F8BB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commence à vraiment m’amuser. </a:t>
                      </a:r>
                      <a:r>
                        <a:rPr lang="en">
                          <a:solidFill>
                            <a:srgbClr val="1C4587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😊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25">
                <a:tc>
                  <a:txBody>
                    <a:bodyPr/>
                    <a:lstStyle/>
                    <a:p>
                      <a:pPr marL="457200" lvl="0" indent="-355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BB00"/>
                        </a:buClr>
                        <a:buSzPts val="2000"/>
                        <a:buFont typeface="Ubuntu"/>
                        <a:buChar char="●"/>
                      </a:pPr>
                      <a:r>
                        <a:rPr lang="en" sz="2000">
                          <a:solidFill>
                            <a:srgbClr val="F8BB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J’apprivoise lentement mais sûrement. </a:t>
                      </a:r>
                      <a:r>
                        <a:rPr lang="en">
                          <a:solidFill>
                            <a:srgbClr val="1C4587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😕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25">
                <a:tc>
                  <a:txBody>
                    <a:bodyPr/>
                    <a:lstStyle/>
                    <a:p>
                      <a:pPr marL="457200" lvl="0" indent="-3556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8BB00"/>
                        </a:buClr>
                        <a:buSzPts val="2000"/>
                        <a:buFont typeface="Ubuntu"/>
                        <a:buChar char="●"/>
                      </a:pPr>
                      <a:r>
                        <a:rPr lang="en" sz="2000">
                          <a:solidFill>
                            <a:srgbClr val="F8BB00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la panique! J’en dors plus la nuit. </a:t>
                      </a:r>
                      <a:r>
                        <a:rPr lang="en">
                          <a:solidFill>
                            <a:srgbClr val="1C4587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😱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4963" y="1094025"/>
            <a:ext cx="3874499" cy="196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7841" y="2633437"/>
            <a:ext cx="2315384" cy="32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9450" y="-50959"/>
            <a:ext cx="2790750" cy="1866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29450" y="1815375"/>
            <a:ext cx="2714550" cy="1806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29450" y="3622244"/>
            <a:ext cx="2714550" cy="203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35525" y="-1"/>
            <a:ext cx="2674850" cy="1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3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639325" y="-50966"/>
            <a:ext cx="3790125" cy="14212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3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545900" y="2631550"/>
            <a:ext cx="1883550" cy="276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3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35525" y="1645182"/>
            <a:ext cx="2674850" cy="1721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-35525" y="3367125"/>
            <a:ext cx="2674850" cy="177627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2"/>
          <p:cNvSpPr txBox="1">
            <a:spLocks noGrp="1"/>
          </p:cNvSpPr>
          <p:nvPr>
            <p:ph type="title" idx="4294967295"/>
          </p:nvPr>
        </p:nvSpPr>
        <p:spPr>
          <a:xfrm>
            <a:off x="311700" y="1437600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FFFF"/>
                </a:solidFill>
                <a:latin typeface="Bangers"/>
                <a:ea typeface="Bangers"/>
                <a:cs typeface="Bangers"/>
                <a:sym typeface="Bangers"/>
              </a:rPr>
              <a:t>Pourquoi?</a:t>
            </a:r>
            <a:endParaRPr sz="12000">
              <a:solidFill>
                <a:srgbClr val="FFFFFF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Google Shape;30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34025" y="114950"/>
            <a:ext cx="5242826" cy="4912499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3"/>
          <p:cNvSpPr/>
          <p:nvPr/>
        </p:nvSpPr>
        <p:spPr>
          <a:xfrm>
            <a:off x="425750" y="259275"/>
            <a:ext cx="3208200" cy="4768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b="1"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00FF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Cadre de référence de la compétence numérique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28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version interactive</a:t>
            </a: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33"/>
          <p:cNvSpPr/>
          <p:nvPr/>
        </p:nvSpPr>
        <p:spPr>
          <a:xfrm>
            <a:off x="5053175" y="6815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33"/>
          <p:cNvSpPr/>
          <p:nvPr/>
        </p:nvSpPr>
        <p:spPr>
          <a:xfrm>
            <a:off x="6510975" y="2592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3"/>
          <p:cNvSpPr/>
          <p:nvPr/>
        </p:nvSpPr>
        <p:spPr>
          <a:xfrm>
            <a:off x="6471800" y="70990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3"/>
          <p:cNvSpPr/>
          <p:nvPr/>
        </p:nvSpPr>
        <p:spPr>
          <a:xfrm>
            <a:off x="7993450" y="272790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3"/>
          <p:cNvSpPr/>
          <p:nvPr/>
        </p:nvSpPr>
        <p:spPr>
          <a:xfrm>
            <a:off x="7592475" y="38664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33"/>
          <p:cNvSpPr/>
          <p:nvPr/>
        </p:nvSpPr>
        <p:spPr>
          <a:xfrm>
            <a:off x="6471800" y="46147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9" name="Google Shape;309;p33"/>
          <p:cNvSpPr/>
          <p:nvPr/>
        </p:nvSpPr>
        <p:spPr>
          <a:xfrm>
            <a:off x="5002725" y="461477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33"/>
          <p:cNvSpPr/>
          <p:nvPr/>
        </p:nvSpPr>
        <p:spPr>
          <a:xfrm>
            <a:off x="3878100" y="3819925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3"/>
          <p:cNvSpPr/>
          <p:nvPr/>
        </p:nvSpPr>
        <p:spPr>
          <a:xfrm>
            <a:off x="3959575" y="1503450"/>
            <a:ext cx="950700" cy="354600"/>
          </a:xfrm>
          <a:prstGeom prst="ellipse">
            <a:avLst/>
          </a:prstGeom>
          <a:noFill/>
          <a:ln w="38100" cap="flat" cmpd="sng">
            <a:solidFill>
              <a:srgbClr val="F8BB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4550" y="261897"/>
            <a:ext cx="8405575" cy="4631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0825" y="1010675"/>
            <a:ext cx="1815999" cy="953399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5"/>
          <p:cNvSpPr txBox="1">
            <a:spLocks noGrp="1"/>
          </p:cNvSpPr>
          <p:nvPr>
            <p:ph type="body" idx="1"/>
          </p:nvPr>
        </p:nvSpPr>
        <p:spPr>
          <a:xfrm>
            <a:off x="1415225" y="82150"/>
            <a:ext cx="6651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Quelles applications connaissez-vous?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</p:txBody>
      </p:sp>
      <p:graphicFrame>
        <p:nvGraphicFramePr>
          <p:cNvPr id="323" name="Google Shape;323;p35"/>
          <p:cNvGraphicFramePr/>
          <p:nvPr/>
        </p:nvGraphicFramePr>
        <p:xfrm>
          <a:off x="868300" y="968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{A95B14B5-280E-405E-BCFD-E0D42F480A20}</a:tableStyleId>
              </a:tblPr>
              <a:tblGrid>
                <a:gridCol w="4105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4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79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Blocs multibases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Number Pieces* 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Horloge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Math Clock*</a:t>
                      </a: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9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Boulier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Number Rack* 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Géoplan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latin typeface="Ubuntu"/>
                          <a:ea typeface="Ubuntu"/>
                          <a:cs typeface="Ubuntu"/>
                          <a:sym typeface="Ubuntu"/>
                        </a:rPr>
                        <a:t>Geoboard </a:t>
                      </a:r>
                      <a:endParaRPr sz="2000"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9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Droite numérique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Number Line* 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Blocs mosaïques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Pattern Shapes </a:t>
                      </a: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9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Boite de 5-10-20-100</a:t>
                      </a:r>
                      <a:endParaRPr sz="2000"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Number Frames* </a:t>
                      </a:r>
                      <a:endParaRPr sz="2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/>
                        <a:t>Fractions </a:t>
                      </a:r>
                      <a:endParaRPr sz="2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24" name="Google Shape;32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58600" y="2099738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29325" y="1147200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29325" y="2131688"/>
            <a:ext cx="680350" cy="680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1462" y="3044412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11925" y="3989100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9325" y="3116150"/>
            <a:ext cx="680350" cy="68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85175" y="4035125"/>
            <a:ext cx="680350" cy="68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6"/>
          <p:cNvSpPr txBox="1">
            <a:spLocks noGrp="1"/>
          </p:cNvSpPr>
          <p:nvPr>
            <p:ph type="title" idx="4294967295"/>
          </p:nvPr>
        </p:nvSpPr>
        <p:spPr>
          <a:xfrm>
            <a:off x="1550300" y="265050"/>
            <a:ext cx="5762400" cy="79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Astuces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36" name="Google Shape;336;p36"/>
          <p:cNvSpPr txBox="1">
            <a:spLocks noGrp="1"/>
          </p:cNvSpPr>
          <p:nvPr>
            <p:ph type="body" idx="4294967295"/>
          </p:nvPr>
        </p:nvSpPr>
        <p:spPr>
          <a:xfrm>
            <a:off x="785250" y="1015900"/>
            <a:ext cx="7258500" cy="40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Photos par capture d’écran ou vidéos, comment les partager?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Partager un code dans certaines applications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Survol des fonctions du bas des applications 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Nixie One"/>
                <a:ea typeface="Nixie One"/>
                <a:cs typeface="Nixie One"/>
                <a:sym typeface="Nixie One"/>
              </a:rPr>
              <a:t> </a:t>
            </a:r>
            <a:endParaRPr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37" name="Google Shape;33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2824" y="1101200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375" y="3115638"/>
            <a:ext cx="9039225" cy="46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37"/>
          <p:cNvSpPr txBox="1">
            <a:spLocks noGrp="1"/>
          </p:cNvSpPr>
          <p:nvPr>
            <p:ph type="title" idx="4294967295"/>
          </p:nvPr>
        </p:nvSpPr>
        <p:spPr>
          <a:xfrm>
            <a:off x="1550300" y="265050"/>
            <a:ext cx="5762400" cy="79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Number Frames</a:t>
            </a:r>
            <a:endParaRPr sz="3600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344" name="Google Shape;344;p37"/>
          <p:cNvSpPr txBox="1">
            <a:spLocks noGrp="1"/>
          </p:cNvSpPr>
          <p:nvPr>
            <p:ph type="body" idx="4294967295"/>
          </p:nvPr>
        </p:nvSpPr>
        <p:spPr>
          <a:xfrm>
            <a:off x="785250" y="1015900"/>
            <a:ext cx="7258500" cy="403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Expérimentation du point de vue de l’élève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Ubuntu"/>
              <a:buChar char="◎"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Ouvrir l’application en ligne </a:t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3429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45" name="Google Shape;345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32824" y="1101200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9425" y="2572225"/>
            <a:ext cx="4097550" cy="151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8"/>
          <p:cNvSpPr txBox="1">
            <a:spLocks noGrp="1"/>
          </p:cNvSpPr>
          <p:nvPr>
            <p:ph type="title" idx="4294967295"/>
          </p:nvPr>
        </p:nvSpPr>
        <p:spPr>
          <a:xfrm>
            <a:off x="1490850" y="229025"/>
            <a:ext cx="5762400" cy="1086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ED4A00"/>
                </a:solidFill>
              </a:rPr>
              <a:t>Nos droits et nos devoirs d’apprenants</a:t>
            </a:r>
            <a:endParaRPr sz="3600">
              <a:solidFill>
                <a:srgbClr val="ED4A00"/>
              </a:solidFill>
            </a:endParaRPr>
          </a:p>
        </p:txBody>
      </p:sp>
      <p:sp>
        <p:nvSpPr>
          <p:cNvPr id="352" name="Google Shape;352;p38"/>
          <p:cNvSpPr txBox="1">
            <a:spLocks noGrp="1"/>
          </p:cNvSpPr>
          <p:nvPr>
            <p:ph type="body" idx="4294967295"/>
          </p:nvPr>
        </p:nvSpPr>
        <p:spPr>
          <a:xfrm>
            <a:off x="799925" y="1406325"/>
            <a:ext cx="7893900" cy="267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Je prends le temps dont j’ai besoin pour explorer les applications que je choisis.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J’explore les applications qui inspirent ma pratique.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J’aurai au moins une production à partager avec une vidéo ou une photo.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Nixie One"/>
              <a:buChar char="◎"/>
            </a:pPr>
            <a:r>
              <a:rPr lang="en">
                <a:latin typeface="Nixie One"/>
                <a:ea typeface="Nixie One"/>
                <a:cs typeface="Nixie One"/>
                <a:sym typeface="Nixie One"/>
              </a:rPr>
              <a:t>Je peux poser toutes les questions et recevoir l’aide dont j’ai besoin.</a:t>
            </a:r>
            <a:endParaRPr>
              <a:latin typeface="Nixie One"/>
              <a:ea typeface="Nixie One"/>
              <a:cs typeface="Nixie One"/>
              <a:sym typeface="Nixie One"/>
            </a:endParaRPr>
          </a:p>
        </p:txBody>
      </p:sp>
      <p:pic>
        <p:nvPicPr>
          <p:cNvPr id="353" name="Google Shape;35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42724" y="318550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9"/>
          <p:cNvSpPr txBox="1">
            <a:spLocks noGrp="1"/>
          </p:cNvSpPr>
          <p:nvPr>
            <p:ph type="body" idx="1"/>
          </p:nvPr>
        </p:nvSpPr>
        <p:spPr>
          <a:xfrm>
            <a:off x="1788834" y="1500759"/>
            <a:ext cx="6152400" cy="26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>
                <a:latin typeface="Ubuntu"/>
                <a:ea typeface="Ubuntu"/>
                <a:cs typeface="Ubuntu"/>
                <a:sym typeface="Ubuntu"/>
              </a:rPr>
              <a:t>Expérimentation</a:t>
            </a:r>
            <a:endParaRPr sz="4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Document de partage</a:t>
            </a:r>
            <a:endParaRPr sz="4800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359" name="Google Shape;35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0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Pieces* </a:t>
            </a:r>
            <a:endParaRPr sz="3000" b="1" u="sng"/>
          </a:p>
        </p:txBody>
      </p:sp>
      <p:sp>
        <p:nvSpPr>
          <p:cNvPr id="365" name="Google Shape;365;p40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utiliser une boîte de 10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représenter le nombre 6 en utilisant un groupe de 5 et une unité en rouge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compléter la boîte avec des cercles bleus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changer la forme des pictos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à l’aide du crayon, écrire l’équation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366" name="Google Shape;366;p40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7" name="Google Shape;367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92075" y="2705825"/>
            <a:ext cx="1795525" cy="1795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1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Rack* </a:t>
            </a:r>
            <a:endParaRPr sz="3000" b="1" u="sng"/>
          </a:p>
        </p:txBody>
      </p:sp>
      <p:sp>
        <p:nvSpPr>
          <p:cNvPr id="374" name="Google Shape;374;p41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ajouter le nombre de lignes que vous désirez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représenter le nombre 12 avec 2 tiges en haut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représenter le nombre 18 avec 2 autres tiges en bas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en utilisant le crayon, écrire l’équation 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encercler les unités pour montrer la dizaine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 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375" name="Google Shape;375;p41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6" name="Google Shape;376;p4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7475" y="2699450"/>
            <a:ext cx="1955000" cy="195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2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Lines* </a:t>
            </a:r>
            <a:endParaRPr sz="3000" b="1" u="sng"/>
          </a:p>
        </p:txBody>
      </p:sp>
      <p:sp>
        <p:nvSpPr>
          <p:cNvPr id="383" name="Google Shape;383;p42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Sélectionner le type de fractions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Sélectionner la largeur des bonds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un bond de 2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Ajouter un bond de 5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À l’aide du crayon, écrire l’addition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384" name="Google Shape;384;p42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5" name="Google Shape;385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61775" y="2733850"/>
            <a:ext cx="1868975" cy="18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43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Number Frames* </a:t>
            </a:r>
            <a:endParaRPr sz="3000" b="1" u="sng"/>
          </a:p>
        </p:txBody>
      </p:sp>
      <p:sp>
        <p:nvSpPr>
          <p:cNvPr id="392" name="Google Shape;392;p43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Utiliser une boîte de 10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Représenter le nombre 6 en utilisant un groupe de 5 et une unité en rouge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Compléter la boîte avec des cercles bleus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Changer la forme des pictos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À l’aide du crayon, écrire l’équation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393" name="Google Shape;393;p43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94" name="Google Shape;394;p4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17475" y="2776850"/>
            <a:ext cx="1868975" cy="186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4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Math Clock* </a:t>
            </a:r>
            <a:endParaRPr sz="3000" b="1" u="sng"/>
          </a:p>
        </p:txBody>
      </p:sp>
      <p:sp>
        <p:nvSpPr>
          <p:cNvPr id="401" name="Google Shape;401;p44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Afficher une horloge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Bouger les aiguilles pour indiquer l’heure choisie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Afficher l’heure avec un cadran analogique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Afficher l’horloge à l’aide des fractions avec 2,4,12 ou 60 parties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5-Ombrager une section pour visualiser les minutes.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6-Prendre une photo</a:t>
            </a:r>
            <a:endParaRPr sz="1800"/>
          </a:p>
        </p:txBody>
      </p:sp>
      <p:sp>
        <p:nvSpPr>
          <p:cNvPr id="402" name="Google Shape;402;p44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App en ligne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 </a:t>
            </a:r>
            <a:r>
              <a:rPr lang="en" sz="1800"/>
              <a:t>seulement sur iOS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3" name="Google Shape;403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6800" y="2963850"/>
            <a:ext cx="1996350" cy="199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5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Geoboard</a:t>
            </a:r>
            <a:endParaRPr sz="3000" b="1" u="sng"/>
          </a:p>
        </p:txBody>
      </p:sp>
      <p:sp>
        <p:nvSpPr>
          <p:cNvPr id="410" name="Google Shape;410;p45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tracer des quadrilatères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tracer des quadrilatères ayant un côté de 6 unités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tracer des formes géométriques planes ayant un périmètre de 24 unités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tracer des formes géométriques planes ayant une surface de 24 unités carrés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411" name="Google Shape;411;p45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 en anglais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412" name="Google Shape;412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81125" y="2881800"/>
            <a:ext cx="1908050" cy="1908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6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Pattern Shapes </a:t>
            </a:r>
            <a:endParaRPr sz="3000" b="1" u="sng"/>
          </a:p>
        </p:txBody>
      </p:sp>
      <p:sp>
        <p:nvSpPr>
          <p:cNvPr id="419" name="Google Shape;419;p46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déplacer une forme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tourner la forme à l’aide d’une rotation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une grille en fond d’écran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reproduire la figure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faire une répétition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 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420" name="Google Shape;420;p46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6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1" name="Google Shape;421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46075" y="2869250"/>
            <a:ext cx="1920600" cy="192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4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7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Fractions </a:t>
            </a:r>
            <a:endParaRPr sz="3000" b="1" u="sng"/>
          </a:p>
        </p:txBody>
      </p:sp>
      <p:sp>
        <p:nvSpPr>
          <p:cNvPr id="428" name="Google Shape;428;p47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405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choisir la forme rectangulaire ou circulaire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choisir le nombre de parties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ajouter une couleur pour exprimer la fraction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copier la fraction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à l’aide du crayon, écrire la fraction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6-prendre une 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photo</a:t>
            </a:r>
            <a:endParaRPr sz="1800"/>
          </a:p>
        </p:txBody>
      </p:sp>
      <p:sp>
        <p:nvSpPr>
          <p:cNvPr id="429" name="Google Shape;429;p47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4"/>
              </a:rPr>
              <a:t>Vidéo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5"/>
              </a:rPr>
              <a:t>App en ligne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30" name="Google Shape;430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70375" y="2725250"/>
            <a:ext cx="1817375" cy="181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48"/>
          <p:cNvSpPr txBox="1">
            <a:spLocks noGrp="1"/>
          </p:cNvSpPr>
          <p:nvPr>
            <p:ph type="body" idx="1"/>
          </p:nvPr>
        </p:nvSpPr>
        <p:spPr>
          <a:xfrm>
            <a:off x="1706800" y="1418725"/>
            <a:ext cx="6152400" cy="265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000">
                <a:latin typeface="Ubuntu"/>
                <a:ea typeface="Ubuntu"/>
                <a:cs typeface="Ubuntu"/>
                <a:sym typeface="Ubuntu"/>
              </a:rPr>
              <a:t>Retour sur l’expérimentation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000" u="sng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Document de partage</a:t>
            </a:r>
            <a:endParaRPr sz="40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000">
              <a:solidFill>
                <a:srgbClr val="F8BB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437" name="Google Shape;437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49"/>
          <p:cNvSpPr txBox="1">
            <a:spLocks noGrp="1"/>
          </p:cNvSpPr>
          <p:nvPr>
            <p:ph type="title"/>
          </p:nvPr>
        </p:nvSpPr>
        <p:spPr>
          <a:xfrm>
            <a:off x="2247900" y="297175"/>
            <a:ext cx="6835200" cy="471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 u="sng">
                <a:solidFill>
                  <a:srgbClr val="E8004C"/>
                </a:solidFill>
                <a:latin typeface="Ubuntu"/>
                <a:ea typeface="Ubuntu"/>
                <a:cs typeface="Ubuntu"/>
                <a:sym typeface="Ubuntu"/>
              </a:rPr>
              <a:t>Exemples de tâches ouvertes :</a:t>
            </a:r>
            <a:endParaRPr sz="3600" b="1" u="sng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u="sng">
              <a:solidFill>
                <a:srgbClr val="E8004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D1C6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Illustre 56+12 ou 123-56;</a:t>
            </a:r>
            <a:endParaRPr sz="30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D1C6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Représente ¾ ou des fractions équivalentes;</a:t>
            </a:r>
            <a:endParaRPr sz="30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D1C6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Place en ordre croissant 3 nombres;</a:t>
            </a:r>
            <a:endParaRPr sz="30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D1C6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Décompose un nombre;</a:t>
            </a:r>
            <a:endParaRPr sz="30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D1C6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Illustre un nombre pair;</a:t>
            </a:r>
            <a:endParaRPr sz="30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D1C6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Écris un couple;</a:t>
            </a:r>
            <a:endParaRPr sz="30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rgbClr val="00D1C6"/>
              </a:buClr>
              <a:buSzPts val="3000"/>
              <a:buFont typeface="Ubuntu"/>
              <a:buChar char="●"/>
            </a:pPr>
            <a:r>
              <a:rPr lang="en" sz="3000">
                <a:solidFill>
                  <a:srgbClr val="00D1C6"/>
                </a:solidFill>
                <a:latin typeface="Ubuntu"/>
                <a:ea typeface="Ubuntu"/>
                <a:cs typeface="Ubuntu"/>
                <a:sym typeface="Ubuntu"/>
              </a:rPr>
              <a:t>Compare des figures planes.</a:t>
            </a:r>
            <a:endParaRPr sz="30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 b="1">
              <a:solidFill>
                <a:srgbClr val="00D1C6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0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AirDrop en classe </a:t>
            </a:r>
            <a:endParaRPr sz="3000" b="1" u="sng"/>
          </a:p>
        </p:txBody>
      </p:sp>
      <p:sp>
        <p:nvSpPr>
          <p:cNvPr id="448" name="Google Shape;448;p50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Sélectionner AirDrop dans le Centre de contrôle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Vérifier si vous pouvez partager avec tout le monde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Partager une production avec un collègue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Accepter le partage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5- Refuser le partage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6- Vérifier dans Photos la production partagée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449" name="Google Shape;449;p50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0" name="Google Shape;450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91275" y="2713400"/>
            <a:ext cx="2209800" cy="2076450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50"/>
          <p:cNvSpPr txBox="1"/>
          <p:nvPr/>
        </p:nvSpPr>
        <p:spPr>
          <a:xfrm>
            <a:off x="0" y="4789850"/>
            <a:ext cx="54264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Présentation sous licence CC BY-NC-SA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1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Bonus : Mesures </a:t>
            </a:r>
            <a:endParaRPr sz="3000" b="1" u="sng"/>
          </a:p>
        </p:txBody>
      </p:sp>
      <p:sp>
        <p:nvSpPr>
          <p:cNvPr id="458" name="Google Shape;458;p51"/>
          <p:cNvSpPr txBox="1">
            <a:spLocks noGrp="1"/>
          </p:cNvSpPr>
          <p:nvPr>
            <p:ph type="body" idx="1"/>
          </p:nvPr>
        </p:nvSpPr>
        <p:spPr>
          <a:xfrm>
            <a:off x="5229100" y="960700"/>
            <a:ext cx="33846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Mesurer le côté d’un objet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Mesurer automatiquement un rectangle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Partager une production</a:t>
            </a:r>
            <a:endParaRPr sz="1800"/>
          </a:p>
        </p:txBody>
      </p:sp>
      <p:sp>
        <p:nvSpPr>
          <p:cNvPr id="459" name="Google Shape;459;p51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Tutoriel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60" name="Google Shape;460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38125" y="2590350"/>
            <a:ext cx="1825275" cy="1825275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Google Shape;462;p51"/>
          <p:cNvSpPr txBox="1"/>
          <p:nvPr/>
        </p:nvSpPr>
        <p:spPr>
          <a:xfrm>
            <a:off x="0" y="4789850"/>
            <a:ext cx="5426400" cy="3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Ubuntu"/>
                <a:ea typeface="Ubuntu"/>
                <a:cs typeface="Ubuntu"/>
                <a:sym typeface="Ubuntu"/>
              </a:rPr>
              <a:t>Présentation sous licence CC BY-NC-SA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52"/>
          <p:cNvSpPr txBox="1">
            <a:spLocks noGrp="1"/>
          </p:cNvSpPr>
          <p:nvPr>
            <p:ph type="title"/>
          </p:nvPr>
        </p:nvSpPr>
        <p:spPr>
          <a:xfrm>
            <a:off x="3135550" y="319600"/>
            <a:ext cx="47271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u="sng"/>
              <a:t>Bonus : FlashToPass</a:t>
            </a:r>
            <a:endParaRPr sz="3000" b="1" u="sng"/>
          </a:p>
        </p:txBody>
      </p:sp>
      <p:sp>
        <p:nvSpPr>
          <p:cNvPr id="468" name="Google Shape;468;p52"/>
          <p:cNvSpPr txBox="1">
            <a:spLocks noGrp="1"/>
          </p:cNvSpPr>
          <p:nvPr>
            <p:ph type="body" idx="1"/>
          </p:nvPr>
        </p:nvSpPr>
        <p:spPr>
          <a:xfrm>
            <a:off x="5655000" y="960700"/>
            <a:ext cx="2682900" cy="350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Tâches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1- sélectionner une opération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2- sélectionner une table ou un niveau de difficulté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3- répondre en 2 minutes aux questions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4- prendre une photo</a:t>
            </a:r>
            <a:endParaRPr sz="1800"/>
          </a:p>
        </p:txBody>
      </p:sp>
      <p:sp>
        <p:nvSpPr>
          <p:cNvPr id="469" name="Google Shape;469;p52"/>
          <p:cNvSpPr txBox="1">
            <a:spLocks noGrp="1"/>
          </p:cNvSpPr>
          <p:nvPr>
            <p:ph type="body" idx="1"/>
          </p:nvPr>
        </p:nvSpPr>
        <p:spPr>
          <a:xfrm>
            <a:off x="2717475" y="960700"/>
            <a:ext cx="2283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/>
              <a:t>Ressources :</a:t>
            </a:r>
            <a:endParaRPr u="sng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-</a:t>
            </a:r>
            <a:r>
              <a:rPr lang="en" sz="1800" u="sng">
                <a:solidFill>
                  <a:schemeClr val="hlink"/>
                </a:solidFill>
                <a:hlinkClick r:id="rId3"/>
              </a:rPr>
              <a:t>Vidéo en anglais</a:t>
            </a:r>
            <a:endParaRPr sz="180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0" name="Google Shape;470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7475" y="2551975"/>
            <a:ext cx="2050125" cy="205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53"/>
          <p:cNvSpPr txBox="1">
            <a:spLocks noGrp="1"/>
          </p:cNvSpPr>
          <p:nvPr>
            <p:ph type="title"/>
          </p:nvPr>
        </p:nvSpPr>
        <p:spPr>
          <a:xfrm>
            <a:off x="937250" y="1652050"/>
            <a:ext cx="2806500" cy="192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Besoin, échanges, questions?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Document collaboratif</a:t>
            </a:r>
            <a:endParaRPr sz="2000" b="1">
              <a:solidFill>
                <a:srgbClr val="ED4A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477" name="Google Shape;477;p53"/>
          <p:cNvSpPr txBox="1">
            <a:spLocks noGrp="1"/>
          </p:cNvSpPr>
          <p:nvPr>
            <p:ph type="body" idx="1"/>
          </p:nvPr>
        </p:nvSpPr>
        <p:spPr>
          <a:xfrm>
            <a:off x="5522300" y="4221975"/>
            <a:ext cx="31443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Formulaire à compléter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8" name="Google Shape;478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2300" y="1125250"/>
            <a:ext cx="2641649" cy="3096725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53"/>
          <p:cNvSpPr txBox="1"/>
          <p:nvPr/>
        </p:nvSpPr>
        <p:spPr>
          <a:xfrm>
            <a:off x="5394950" y="220975"/>
            <a:ext cx="3271500" cy="68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4A86E8"/>
                </a:solidFill>
                <a:latin typeface="Varela Round"/>
                <a:ea typeface="Varela Round"/>
                <a:cs typeface="Varela Round"/>
                <a:sym typeface="Varela Round"/>
              </a:rPr>
              <a:t>Rétroaction et attribution de badge</a:t>
            </a:r>
            <a:endParaRPr sz="2400" b="1">
              <a:solidFill>
                <a:srgbClr val="4A86E8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54"/>
          <p:cNvSpPr txBox="1">
            <a:spLocks noGrp="1"/>
          </p:cNvSpPr>
          <p:nvPr>
            <p:ph type="title"/>
          </p:nvPr>
        </p:nvSpPr>
        <p:spPr>
          <a:xfrm>
            <a:off x="777625" y="1904550"/>
            <a:ext cx="3304800" cy="133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>
                <a:solidFill>
                  <a:srgbClr val="FFFFFF"/>
                </a:solidFill>
              </a:rPr>
              <a:t>Autoformation sur le Campus Récit</a:t>
            </a:r>
            <a:endParaRPr b="1" i="1">
              <a:solidFill>
                <a:srgbClr val="FFFFFF"/>
              </a:solidFill>
            </a:endParaRPr>
          </a:p>
        </p:txBody>
      </p:sp>
      <p:sp>
        <p:nvSpPr>
          <p:cNvPr id="485" name="Google Shape;485;p54"/>
          <p:cNvSpPr txBox="1">
            <a:spLocks noGrp="1"/>
          </p:cNvSpPr>
          <p:nvPr>
            <p:ph type="body" idx="1"/>
          </p:nvPr>
        </p:nvSpPr>
        <p:spPr>
          <a:xfrm>
            <a:off x="4583525" y="2110750"/>
            <a:ext cx="4354200" cy="254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</a:rPr>
              <a:t>Lien du </a:t>
            </a:r>
            <a:r>
              <a:rPr lang="en" b="1" u="sng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Campus Récit</a:t>
            </a:r>
            <a:endParaRPr b="1">
              <a:solidFill>
                <a:srgbClr val="1155C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8BB00"/>
                </a:solidFill>
                <a:latin typeface="Ubuntu"/>
                <a:ea typeface="Ubuntu"/>
                <a:cs typeface="Ubuntu"/>
                <a:sym typeface="Ubuntu"/>
              </a:rPr>
              <a:t>-Se créer un compte</a:t>
            </a:r>
            <a:endParaRPr b="1">
              <a:solidFill>
                <a:srgbClr val="F8BB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F8BB00"/>
                </a:solidFill>
                <a:latin typeface="Ubuntu"/>
                <a:ea typeface="Ubuntu"/>
                <a:cs typeface="Ubuntu"/>
                <a:sym typeface="Ubuntu"/>
              </a:rPr>
              <a:t>-S’inscrire au cours </a:t>
            </a:r>
            <a:r>
              <a:rPr lang="en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MST à distance</a:t>
            </a:r>
            <a:r>
              <a:rPr lang="en" b="1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>
              <a:solidFill>
                <a:srgbClr val="1155C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</a:rPr>
              <a:t>-section Applications</a:t>
            </a:r>
            <a:endParaRPr b="1">
              <a:solidFill>
                <a:srgbClr val="1155C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b="1">
                <a:solidFill>
                  <a:srgbClr val="1155CC"/>
                </a:solidFill>
                <a:latin typeface="Ubuntu"/>
                <a:ea typeface="Ubuntu"/>
                <a:cs typeface="Ubuntu"/>
                <a:sym typeface="Ubuntu"/>
              </a:rPr>
              <a:t>«Math Learning Center»</a:t>
            </a:r>
            <a:endParaRPr b="1">
              <a:solidFill>
                <a:srgbClr val="1155C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6" name="Google Shape;486;p5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9825" y="3960625"/>
            <a:ext cx="957824" cy="92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5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92424" y="211099"/>
            <a:ext cx="2129025" cy="184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55"/>
          <p:cNvSpPr/>
          <p:nvPr/>
        </p:nvSpPr>
        <p:spPr>
          <a:xfrm>
            <a:off x="-42225" y="2072625"/>
            <a:ext cx="9207600" cy="1659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3" name="Google Shape;493;p55"/>
          <p:cNvSpPr txBox="1">
            <a:spLocks noGrp="1"/>
          </p:cNvSpPr>
          <p:nvPr>
            <p:ph type="ctrTitle"/>
          </p:nvPr>
        </p:nvSpPr>
        <p:spPr>
          <a:xfrm>
            <a:off x="2489150" y="2466475"/>
            <a:ext cx="6555300" cy="1431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LES RENDEZ-VOUS VIRTUELS PRINTANIERS</a:t>
            </a:r>
            <a:r>
              <a:rPr lang="en" sz="3200"/>
              <a:t> DU RÉCIT!</a:t>
            </a:r>
            <a:endParaRPr sz="32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 </a:t>
            </a:r>
            <a:endParaRPr sz="2500"/>
          </a:p>
        </p:txBody>
      </p:sp>
      <p:sp>
        <p:nvSpPr>
          <p:cNvPr id="494" name="Google Shape;494;p55"/>
          <p:cNvSpPr/>
          <p:nvPr/>
        </p:nvSpPr>
        <p:spPr>
          <a:xfrm>
            <a:off x="-7825" y="2072625"/>
            <a:ext cx="9165300" cy="3070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5" name="Google Shape;49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0425">
            <a:off x="5623528" y="251972"/>
            <a:ext cx="1945892" cy="185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55"/>
          <p:cNvPicPr preferRelativeResize="0"/>
          <p:nvPr/>
        </p:nvPicPr>
        <p:blipFill rotWithShape="1">
          <a:blip r:embed="rId4">
            <a:alphaModFix/>
          </a:blip>
          <a:srcRect t="12630" b="14232"/>
          <a:stretch/>
        </p:blipFill>
        <p:spPr>
          <a:xfrm>
            <a:off x="7855025" y="175250"/>
            <a:ext cx="1019175" cy="119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55"/>
          <p:cNvPicPr preferRelativeResize="0"/>
          <p:nvPr/>
        </p:nvPicPr>
        <p:blipFill rotWithShape="1">
          <a:blip r:embed="rId5">
            <a:alphaModFix/>
          </a:blip>
          <a:srcRect l="3406" t="40383" r="53964"/>
          <a:stretch/>
        </p:blipFill>
        <p:spPr>
          <a:xfrm>
            <a:off x="-42225" y="1896052"/>
            <a:ext cx="2918736" cy="2125975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55"/>
          <p:cNvSpPr txBox="1"/>
          <p:nvPr/>
        </p:nvSpPr>
        <p:spPr>
          <a:xfrm rot="-837811">
            <a:off x="5708431" y="622593"/>
            <a:ext cx="1547839" cy="63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Enseigner à distance!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499" name="Google Shape;499;p55">
            <a:hlinkClick r:id="rId6"/>
          </p:cNvPr>
          <p:cNvSpPr txBox="1"/>
          <p:nvPr/>
        </p:nvSpPr>
        <p:spPr>
          <a:xfrm>
            <a:off x="222150" y="46251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6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recit.qc.ca</a:t>
            </a:r>
            <a:endParaRPr sz="16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56"/>
          <p:cNvSpPr txBox="1">
            <a:spLocks noGrp="1"/>
          </p:cNvSpPr>
          <p:nvPr>
            <p:ph type="subTitle" idx="4294967295"/>
          </p:nvPr>
        </p:nvSpPr>
        <p:spPr>
          <a:xfrm>
            <a:off x="1275150" y="426500"/>
            <a:ext cx="6593700" cy="22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Des ressources :</a:t>
            </a:r>
            <a:endParaRPr sz="36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Geoboard	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https://itunes.apple.com/us/app/geoboard-by-the-math-learning-center/id519896952?mt=8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Number Rack*	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4"/>
              </a:rPr>
              <a:t>https://itunes.apple.com/ca/app/number-rack-by-the-math-learning-center/id496057949?l=fr&amp;mt=8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Number Pieces*	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5"/>
              </a:rPr>
              <a:t>https://itunes.apple.com/ca/app/number-pieces-basic-by-the-math-learning-center/id611452042?l=fr&amp;mt=8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Pattern Shapes	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6"/>
              </a:rPr>
              <a:t>https://itunes.apple.com/ca/app/pattern-shapes-by-the-math-learning-center/id908511013?l=fr&amp;mt=8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Fractions	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7"/>
              </a:rPr>
              <a:t>https://itunes.apple.com/ca/app/fractions-by-the-math-learning-center/id1114674604?l=fr&amp;mt=8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Number Line*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8"/>
              </a:rPr>
              <a:t>https://itunes.apple.com/ca/app/number-line-by-the-math-learning-center/id751816884?l=fr&amp;mt=8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Number Frames* </a:t>
            </a:r>
            <a:r>
              <a:rPr lang="en" sz="1050" u="sng">
                <a:solidFill>
                  <a:srgbClr val="1A73E8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9"/>
              </a:rPr>
              <a:t>https://itunes.apple.com/us/app/number-frames-by-the-math-learning-center/id873198123?mt=8</a:t>
            </a:r>
            <a:endParaRPr sz="1050" u="sng">
              <a:solidFill>
                <a:srgbClr val="1A73E8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Math Clock*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1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https://itunes.apple.com/us/app/math-clock-by-mlc/id1444666967?ls=1&amp;mt=8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3C4043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*Applications qui permettent le partage</a:t>
            </a:r>
            <a:endParaRPr sz="36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05" name="Google Shape;505;p5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57"/>
          <p:cNvSpPr txBox="1">
            <a:spLocks noGrp="1"/>
          </p:cNvSpPr>
          <p:nvPr>
            <p:ph type="subTitle" idx="4294967295"/>
          </p:nvPr>
        </p:nvSpPr>
        <p:spPr>
          <a:xfrm>
            <a:off x="1275150" y="426500"/>
            <a:ext cx="6593700" cy="22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Pour aller plus loin :</a:t>
            </a:r>
            <a:endParaRPr sz="36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1800" b="1">
              <a:solidFill>
                <a:srgbClr val="00ACC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600"/>
              </a:spcBef>
              <a:spcAft>
                <a:spcPts val="0"/>
              </a:spcAft>
              <a:buSzPts val="1800"/>
              <a:buFont typeface="Ubuntu"/>
              <a:buChar char="◎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Tutoriels d’applications iPad</a:t>
            </a: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◎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Applications et PDA math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0"/>
              </a:spcBef>
              <a:spcAft>
                <a:spcPts val="0"/>
              </a:spcAft>
              <a:buSzPts val="1800"/>
              <a:buFont typeface="Ubuntu"/>
              <a:buChar char="◎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23 recommandations d’usage des technologies en math</a:t>
            </a:r>
            <a:endParaRPr sz="1050">
              <a:solidFill>
                <a:srgbClr val="3C4043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b="1">
              <a:solidFill>
                <a:srgbClr val="00ACC3"/>
              </a:solidFill>
            </a:endParaRPr>
          </a:p>
        </p:txBody>
      </p:sp>
      <p:pic>
        <p:nvPicPr>
          <p:cNvPr id="511" name="Google Shape;511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58"/>
          <p:cNvSpPr txBox="1">
            <a:spLocks noGrp="1"/>
          </p:cNvSpPr>
          <p:nvPr>
            <p:ph type="subTitle" idx="4294967295"/>
          </p:nvPr>
        </p:nvSpPr>
        <p:spPr>
          <a:xfrm>
            <a:off x="1275150" y="426500"/>
            <a:ext cx="6593700" cy="226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00ACC3"/>
                </a:solidFill>
                <a:latin typeface="Ubuntu"/>
                <a:ea typeface="Ubuntu"/>
                <a:cs typeface="Ubuntu"/>
                <a:sym typeface="Ubuntu"/>
              </a:rPr>
              <a:t>COPS 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1800"/>
              <a:buFont typeface="Ubuntu"/>
              <a:buChar char="◎"/>
            </a:pPr>
            <a:r>
              <a:rPr lang="en" sz="1800">
                <a:solidFill>
                  <a:srgbClr val="3C4043"/>
                </a:solidFill>
                <a:latin typeface="Ubuntu"/>
                <a:ea typeface="Ubuntu"/>
                <a:cs typeface="Ubuntu"/>
                <a:sym typeface="Ubuntu"/>
              </a:rPr>
              <a:t>Courriel</a:t>
            </a:r>
            <a:endParaRPr sz="1800">
              <a:solidFill>
                <a:srgbClr val="3C404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1800"/>
              <a:buFont typeface="Ubuntu"/>
              <a:buChar char="◎"/>
            </a:pPr>
            <a:r>
              <a:rPr lang="en" sz="1800">
                <a:solidFill>
                  <a:srgbClr val="3C4043"/>
                </a:solidFill>
                <a:latin typeface="Ubuntu"/>
                <a:ea typeface="Ubuntu"/>
                <a:cs typeface="Ubuntu"/>
                <a:sym typeface="Ubuntu"/>
              </a:rPr>
              <a:t>Intention</a:t>
            </a:r>
            <a:endParaRPr sz="1800">
              <a:solidFill>
                <a:srgbClr val="3C404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342900" lvl="0" indent="-266700" algn="l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1800"/>
              <a:buFont typeface="Ubuntu"/>
              <a:buChar char="◎"/>
            </a:pPr>
            <a:r>
              <a:rPr lang="en" sz="1800">
                <a:solidFill>
                  <a:srgbClr val="3C4043"/>
                </a:solidFill>
                <a:latin typeface="Ubuntu"/>
                <a:ea typeface="Ubuntu"/>
                <a:cs typeface="Ubuntu"/>
                <a:sym typeface="Ubuntu"/>
              </a:rPr>
              <a:t>Expérimentation</a:t>
            </a:r>
            <a:endParaRPr sz="1800">
              <a:solidFill>
                <a:srgbClr val="3C4043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600" b="1">
              <a:solidFill>
                <a:srgbClr val="00ACC3"/>
              </a:solidFill>
            </a:endParaRPr>
          </a:p>
        </p:txBody>
      </p:sp>
      <p:pic>
        <p:nvPicPr>
          <p:cNvPr id="517" name="Google Shape;51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549" y="3792475"/>
            <a:ext cx="1032550" cy="99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5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  <p:sp>
        <p:nvSpPr>
          <p:cNvPr id="523" name="Google Shape;523;p59"/>
          <p:cNvSpPr txBox="1">
            <a:spLocks noGrp="1"/>
          </p:cNvSpPr>
          <p:nvPr>
            <p:ph type="title" idx="4294967295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24" name="Google Shape;524;p59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525" name="Google Shape;525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26" name="Google Shape;526;p59"/>
          <p:cNvSpPr/>
          <p:nvPr/>
        </p:nvSpPr>
        <p:spPr>
          <a:xfrm>
            <a:off x="2957648" y="1877003"/>
            <a:ext cx="3228699" cy="2173280"/>
          </a:xfrm>
          <a:custGeom>
            <a:avLst/>
            <a:gdLst/>
            <a:ahLst/>
            <a:cxnLst/>
            <a:rect l="l" t="t" r="r" b="b"/>
            <a:pathLst>
              <a:path w="143434" h="111665" extrusionOk="0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w="19050" cap="flat" cmpd="sng">
            <a:solidFill>
              <a:srgbClr val="1C45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527" name="Google Shape;527;p59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sz="20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60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33" name="Google Shape;53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60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equipe@recitmst.qc.ca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Chaîne Youtube</a:t>
            </a:r>
            <a:endParaRPr sz="900"/>
          </a:p>
        </p:txBody>
      </p:sp>
      <p:sp>
        <p:nvSpPr>
          <p:cNvPr id="535" name="Google Shape;535;p60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6" name="Google Shape;536;p60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 </a:t>
            </a:r>
            <a:r>
              <a:rPr lang="en" sz="800" u="sng">
                <a:solidFill>
                  <a:srgbClr val="0097A7"/>
                </a:solidFill>
                <a:hlinkClick r:id="rId8"/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7" name="Google Shape;537;p6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Pu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1642</Words>
  <Application>Microsoft Office PowerPoint</Application>
  <PresentationFormat>Affichage à l'écran (16:9)</PresentationFormat>
  <Paragraphs>300</Paragraphs>
  <Slides>36</Slides>
  <Notes>36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36</vt:i4>
      </vt:variant>
    </vt:vector>
  </HeadingPairs>
  <TitlesOfParts>
    <vt:vector size="45" baseType="lpstr">
      <vt:lpstr>Nixie One</vt:lpstr>
      <vt:lpstr>Dosis</vt:lpstr>
      <vt:lpstr>Viga</vt:lpstr>
      <vt:lpstr>Bangers</vt:lpstr>
      <vt:lpstr>Arial</vt:lpstr>
      <vt:lpstr>Varela Round</vt:lpstr>
      <vt:lpstr>Ubuntu</vt:lpstr>
      <vt:lpstr>Puck template</vt:lpstr>
      <vt:lpstr>Simple Light</vt:lpstr>
      <vt:lpstr>Présentation PowerPoint</vt:lpstr>
      <vt:lpstr>Présentation PowerPoint</vt:lpstr>
      <vt:lpstr>Plan de la présentation</vt:lpstr>
      <vt:lpstr>Qui êtes-vous? Nom, rôle, CS (clavardage)  Questions? Document collaboratif  </vt:lpstr>
      <vt:lpstr>Présentation PowerPoint</vt:lpstr>
      <vt:lpstr>Présentation PowerPoint</vt:lpstr>
      <vt:lpstr>Présentation PowerPoint</vt:lpstr>
      <vt:lpstr>Pourquoi?</vt:lpstr>
      <vt:lpstr>Présentation PowerPoint</vt:lpstr>
      <vt:lpstr>Présentation PowerPoint</vt:lpstr>
      <vt:lpstr>Présentation PowerPoint</vt:lpstr>
      <vt:lpstr> Astuces</vt:lpstr>
      <vt:lpstr> Number Frames</vt:lpstr>
      <vt:lpstr> Nos droits et nos devoirs d’apprenants</vt:lpstr>
      <vt:lpstr>Présentation PowerPoint</vt:lpstr>
      <vt:lpstr>Number Pieces* </vt:lpstr>
      <vt:lpstr>Number Rack* </vt:lpstr>
      <vt:lpstr>Number Lines* </vt:lpstr>
      <vt:lpstr>Number Frames* </vt:lpstr>
      <vt:lpstr>Math Clock* </vt:lpstr>
      <vt:lpstr>Geoboard</vt:lpstr>
      <vt:lpstr>Pattern Shapes </vt:lpstr>
      <vt:lpstr>Fractions </vt:lpstr>
      <vt:lpstr>Présentation PowerPoint</vt:lpstr>
      <vt:lpstr>Exemples de tâches ouvertes :  Illustre 56+12 ou 123-56; Représente ¾ ou des fractions équivalentes; Place en ordre croissant 3 nombres; Décompose un nombre; Illustre un nombre pair; Écris un couple; Compare des figures planes.  </vt:lpstr>
      <vt:lpstr>AirDrop en classe </vt:lpstr>
      <vt:lpstr>Bonus : Mesures </vt:lpstr>
      <vt:lpstr>Bonus : FlashToPass</vt:lpstr>
      <vt:lpstr>Besoin, échanges, questions? Document collaboratif</vt:lpstr>
      <vt:lpstr>Autoformation sur le Campus Récit</vt:lpstr>
      <vt:lpstr>LES RENDEZ-VOUS VIRTUELS PRINTANIERS DU RÉCIT!   </vt:lpstr>
      <vt:lpstr>Présentation PowerPoint</vt:lpstr>
      <vt:lpstr>Présentation PowerPoint</vt:lpstr>
      <vt:lpstr>Présentation PowerPoint</vt:lpstr>
      <vt:lpstr>L’équipe du RÉCIT MST est disponible  du 19 mai au 5 juin  de 13 h 30 à 15 h. </vt:lpstr>
      <vt:lpstr>MERCI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Sonya Fiset</dc:creator>
  <cp:lastModifiedBy>Fiset Sonia</cp:lastModifiedBy>
  <cp:revision>2</cp:revision>
  <dcterms:modified xsi:type="dcterms:W3CDTF">2020-05-20T14:30:38Z</dcterms:modified>
</cp:coreProperties>
</file>