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embeddedFontLst>
    <p:embeddedFont>
      <p:font typeface="Bangers" panose="020B0604020202020204" charset="0"/>
      <p:regular r:id="rId36"/>
    </p:embeddedFont>
    <p:embeddedFont>
      <p:font typeface="Cousine" panose="020B0604020202020204" charset="0"/>
      <p:regular r:id="rId37"/>
      <p:bold r:id="rId38"/>
      <p:italic r:id="rId39"/>
      <p:boldItalic r:id="rId40"/>
    </p:embeddedFont>
    <p:embeddedFont>
      <p:font typeface="Dosis" panose="020B0604020202020204" charset="0"/>
      <p:regular r:id="rId41"/>
      <p:bold r:id="rId42"/>
    </p:embeddedFont>
    <p:embeddedFont>
      <p:font typeface="Merriweather" panose="020B0604020202020204" charset="0"/>
      <p:regular r:id="rId43"/>
      <p:bold r:id="rId44"/>
      <p:italic r:id="rId45"/>
      <p:boldItalic r:id="rId46"/>
    </p:embeddedFont>
    <p:embeddedFont>
      <p:font typeface="Nixie One" panose="020B0604020202020204" charset="0"/>
      <p:regular r:id="rId47"/>
    </p:embeddedFont>
    <p:embeddedFont>
      <p:font typeface="Permanent Marker" panose="020B0604020202020204" charset="0"/>
      <p:regular r:id="rId48"/>
    </p:embeddedFont>
    <p:embeddedFont>
      <p:font typeface="Roboto" panose="020B0604020202020204" charset="0"/>
      <p:regular r:id="rId49"/>
      <p:bold r:id="rId50"/>
      <p:italic r:id="rId51"/>
      <p:boldItalic r:id="rId52"/>
    </p:embeddedFont>
    <p:embeddedFont>
      <p:font typeface="Sniglet" panose="020B0604020202020204" charset="0"/>
      <p:regular r:id="rId53"/>
    </p:embeddedFont>
    <p:embeddedFont>
      <p:font typeface="Ubuntu" panose="020B0604020202020204" charset="0"/>
      <p:regular r:id="rId54"/>
      <p:bold r:id="rId55"/>
      <p:italic r:id="rId56"/>
      <p:boldItalic r:id="rId57"/>
    </p:embeddedFont>
    <p:embeddedFont>
      <p:font typeface="Viga" panose="020B0604020202020204" charset="0"/>
      <p:regular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CB28556-43FE-4C40-BE2B-83BB9E9518FA}">
  <a:tblStyle styleId="{3CB28556-43FE-4C40-BE2B-83BB9E9518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4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font" Target="fonts/font20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font" Target="fonts/font18.fntdata"/><Relationship Id="rId58" Type="http://schemas.openxmlformats.org/officeDocument/2006/relationships/font" Target="fonts/font23.fntdata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font" Target="fonts/font21.fntdata"/><Relationship Id="rId8" Type="http://schemas.openxmlformats.org/officeDocument/2006/relationships/slide" Target="slides/slide6.xml"/><Relationship Id="rId51" Type="http://schemas.openxmlformats.org/officeDocument/2006/relationships/font" Target="fonts/font16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6.fntdata"/><Relationship Id="rId54" Type="http://schemas.openxmlformats.org/officeDocument/2006/relationships/font" Target="fonts/font19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57" Type="http://schemas.openxmlformats.org/officeDocument/2006/relationships/font" Target="fonts/font22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9.fntdata"/><Relationship Id="rId52" Type="http://schemas.openxmlformats.org/officeDocument/2006/relationships/font" Target="fonts/font17.fntdata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22sept2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rogCSC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54220533/editor/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402074398" TargetMode="External"/><Relationship Id="rId3" Type="http://schemas.openxmlformats.org/officeDocument/2006/relationships/hyperlink" Target="https://scratch.mit.edu/projects/390672884/" TargetMode="External"/><Relationship Id="rId7" Type="http://schemas.openxmlformats.org/officeDocument/2006/relationships/hyperlink" Target="https://scratch.mit.edu/projects/402066091" TargetMode="External"/><Relationship Id="rId12" Type="http://schemas.openxmlformats.org/officeDocument/2006/relationships/hyperlink" Target="https://scratch.mit.edu/projects/250613704/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scratch.mit.edu/projects/43848/" TargetMode="External"/><Relationship Id="rId11" Type="http://schemas.openxmlformats.org/officeDocument/2006/relationships/hyperlink" Target="https://scratch.mit.edu/projects/15153360/" TargetMode="External"/><Relationship Id="rId5" Type="http://schemas.openxmlformats.org/officeDocument/2006/relationships/hyperlink" Target="https://scratch.mit.edu/projects/293495807/" TargetMode="External"/><Relationship Id="rId10" Type="http://schemas.openxmlformats.org/officeDocument/2006/relationships/hyperlink" Target="https://scratch.mit.edu/projects/402074756" TargetMode="External"/><Relationship Id="rId4" Type="http://schemas.openxmlformats.org/officeDocument/2006/relationships/hyperlink" Target="https://scratch.mit.edu/projects/377459994/" TargetMode="External"/><Relationship Id="rId9" Type="http://schemas.openxmlformats.org/officeDocument/2006/relationships/hyperlink" Target="https://scratch.mit.edu/projects/402073926" TargetMode="External"/></Relationships>
</file>

<file path=ppt/notesSlides/_rels/notes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180935328/" TargetMode="External"/><Relationship Id="rId3" Type="http://schemas.openxmlformats.org/officeDocument/2006/relationships/hyperlink" Target="https://scratch.mit.edu/projects/251517478/" TargetMode="External"/><Relationship Id="rId7" Type="http://schemas.openxmlformats.org/officeDocument/2006/relationships/hyperlink" Target="https://scratch.mit.edu/projects/25898/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scratch.mit.edu/projects/19884629/" TargetMode="External"/><Relationship Id="rId5" Type="http://schemas.openxmlformats.org/officeDocument/2006/relationships/hyperlink" Target="https://scratch.mit.edu/projects/376656449/" TargetMode="External"/><Relationship Id="rId4" Type="http://schemas.openxmlformats.org/officeDocument/2006/relationships/hyperlink" Target="https://scratch.mit.edu/projects/277764440/" TargetMode="External"/><Relationship Id="rId9" Type="http://schemas.openxmlformats.org/officeDocument/2006/relationships/hyperlink" Target="https://scratch.mit.edu/projects/2553182/" TargetMode="Externa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6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ampus.recit.qc.ca/math%c3%a9matique-science-et-technologie/scratchmathematique1" TargetMode="External"/><Relationship Id="rId5" Type="http://schemas.openxmlformats.org/officeDocument/2006/relationships/hyperlink" Target="https://campus.recit.qc.ca/math%c3%a9matique-science-et-technologie/mstdistance101" TargetMode="External"/><Relationship Id="rId4" Type="http://schemas.openxmlformats.org/officeDocument/2006/relationships/hyperlink" Target="https://campus.recit.qc.ca/math%c3%a9matique-science-et-technologie/scratchpremierspas" TargetMode="Externa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feedback/view.php?id=7952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94342f4d1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94342f4d1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clientèle serait précisée dans le descriptif du webinaire sur le site du CAMPUS RÉCIT.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Enregistrement à partir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PDF à insérer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Ajouter conanimateur dans la section animateur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Activer micro, crayon, et son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Prendre les présences avec capteur d’écran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b="1" u="sng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bit.ly/mst22sept20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8721d5f9d8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8721d5f9d8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8721d5f9d8_0_10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8721d5f9d8_0_10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Capture d’écran pour la liste pour la liste des P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86ec3b7f03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86ec3b7f03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870a178747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870a178747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870a17874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870a17874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870a17874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870a178747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870a178747_0_18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870a178747_0_18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870a178747_0_3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870a178747_0_3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870a178747_0_3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870a178747_0_3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http://recitmst.qc.ca/blockly/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870a178747_0_37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870a178747_0_37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870a178747_0_5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870a178747_0_5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870a178747_0_5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870a178747_0_5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870a178747_0_5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870a178747_0_5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870a178747_0_5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870a178747_0_5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870a178747_0_5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870a178747_0_5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870a178747_0_7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870a178747_0_7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870a178747_0_5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870a178747_0_5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8814c82d0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8814c82d0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Formulaire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https://docs.google.com/forms/d/1ejCYLetBGifetvaMegpR26DyvBBxdlqOOpQejDtcyRk/copy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 Office 365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https://forms.office.com/Pages/ShareFormPage.aspx?id=EF61Z5BlXEaXCQTxot_EPGUpWRFJktxEiclxsdXYqidUQzEzSEE1MjlFUkIzWVZPMjJHWjlGV1hBNC4u&amp;sharetoken=HvkamXa58b85xI9BoaGE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870a178747_0_9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870a178747_0_9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Http://bit.ly/progCSC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870a178747_0_11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870a178747_0_11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870a178747_0_9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870a178747_0_9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https://scratch.mit.edu/projects/254220533/editor/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870a178747_0_9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870a178747_0_9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100"/>
              <a:buFont typeface="Ubuntu"/>
              <a:buChar char="●"/>
            </a:pPr>
            <a:r>
              <a:rPr lang="en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Croissance du haricot</a:t>
            </a: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jeu croissance d’une plante : https://scratch.mit.edu/projects/377459994/ </a:t>
            </a:r>
            <a:endParaRPr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100"/>
              <a:buFont typeface="Ubuntu"/>
              <a:buChar char="●"/>
            </a:pPr>
            <a:r>
              <a:rPr lang="en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 saisons</a:t>
            </a:r>
            <a:r>
              <a:rPr lang="en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: https://scratch.mit.edu/projects/293495807/</a:t>
            </a:r>
            <a:endParaRPr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100"/>
              <a:buFont typeface="Ubuntu"/>
              <a:buChar char="●"/>
            </a:pPr>
            <a:r>
              <a:rPr lang="en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Système Terre-Lune-Soleil</a:t>
            </a:r>
            <a:r>
              <a:rPr lang="en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: https://scratch.mit.edu/projects/43848/</a:t>
            </a:r>
            <a:endParaRPr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2e et 3e cycles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100"/>
              <a:buFont typeface="Ubuntu"/>
              <a:buChar char="●"/>
            </a:pPr>
            <a:r>
              <a:rPr lang="en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 formes de la matière</a:t>
            </a: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: https://scratch.mit.edu/projects/402066091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100"/>
              <a:buFont typeface="Ubuntu"/>
              <a:buChar char="●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Pendule</a:t>
            </a: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https://scratch.mit.edu/projects/402074398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100"/>
              <a:buFont typeface="Ubuntu"/>
              <a:buChar char="●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Éolienne</a:t>
            </a: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https://scratch.mit.edu/projects/402073926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100"/>
              <a:buFont typeface="Ubuntu"/>
              <a:buChar char="●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Machines simples</a:t>
            </a: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https://scratch.mit.edu/projects/402074756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100"/>
              <a:buFont typeface="Ubuntu"/>
              <a:buChar char="●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Cycle de l’eau</a:t>
            </a: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https://scratch.mit.edu/projects/15153360/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100"/>
              <a:buFont typeface="Ubuntu"/>
              <a:buChar char="●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alimentaire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12"/>
              </a:rPr>
              <a:t>https://scratch.mit.edu/projects/250613704/</a:t>
            </a: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80a1a99a2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80a1a99a2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Ubuntu"/>
              <a:buChar char="●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Simulation température molécules</a:t>
            </a:r>
            <a:r>
              <a:rPr lang="en"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/>
              </a:rPr>
              <a:t>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https://scratch.mit.edu/projects/251517478/</a:t>
            </a:r>
            <a:endParaRPr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Ubuntu"/>
              <a:buChar char="●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Cible (5e secondaire)</a:t>
            </a:r>
            <a:r>
              <a:rPr lang="en"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https://scratch.mit.edu/projects/277764440/</a:t>
            </a:r>
            <a:endParaRPr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Ubuntu"/>
              <a:buChar char="●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Simulation épidémie</a:t>
            </a:r>
            <a:r>
              <a:rPr lang="en"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5"/>
              </a:rPr>
              <a:t>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https://scratch.mit.edu/projects/376656449/</a:t>
            </a:r>
            <a:endParaRPr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Ubuntu"/>
              <a:buChar char="●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Coeur</a:t>
            </a:r>
            <a:r>
              <a:rPr lang="en"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6"/>
              </a:rPr>
              <a:t>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https://scratch.mit.edu/projects/19884629/</a:t>
            </a:r>
            <a:endParaRPr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Ubuntu"/>
              <a:buChar char="●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Engrenages</a:t>
            </a:r>
            <a:r>
              <a:rPr lang="en"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7"/>
              </a:rPr>
              <a:t>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https://scratch.mit.edu/projects/25898/</a:t>
            </a:r>
            <a:endParaRPr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Ubuntu"/>
              <a:buChar char="●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Jeux sérieux</a:t>
            </a:r>
            <a:r>
              <a:rPr lang="en"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8"/>
              </a:rPr>
              <a:t>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https://scratch.mit.edu/projects/180935328/</a:t>
            </a:r>
            <a:endParaRPr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Ubuntu"/>
              <a:buChar char="●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Image fonctionnement</a:t>
            </a:r>
            <a:r>
              <a:rPr lang="en"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9"/>
              </a:rPr>
              <a:t>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https://scratch.mit.edu/projects/2553182/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80a1a99a2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80a1a99a2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80a1a99a2d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80a1a99a2d_0_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MST à distance, section des applications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https://campus.recit.qc.ca/math%c3%a9matique-science-et-technologie/mstdistance101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https://campus.recit.qc.ca/math%c3%a9matique-science-et-technologie/scratchmathematique1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535b498cb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535b498cb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9678772c1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9678772c1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formulaire de rétroaction : </a:t>
            </a: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https://campus.recit.qc.ca/mod/feedback/view.php?id=7952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9629f36d31_38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9629f36d31_38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clientèle serait précisée dans le descriptif du webinaire sur le site du CAMPUS RÉCIT.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Présences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Vidéo à mettre en lien sur la page de l’article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Télécharger le clavardage et mettre le lien dans l’article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Supprimer le clavardage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Montage PO et PF?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Statistiques à entrer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Badges à émettre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Message à envoyer à Pierre pour enlever à venir et le remplacer par le lien du web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43" name="Google Shape;543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7" name="Google Shape;54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0" name="Google Shape;55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1" name="Google Shape;551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2" name="Google Shape;552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8" name="Google Shape;558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9" name="Google Shape;55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62" name="Google Shape;56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66" name="Google Shape;566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67" name="Google Shape;567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8" name="Google Shape;56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71" name="Google Shape;571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4" name="Google Shape;574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5" name="Google Shape;57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22sept20" TargetMode="External"/><Relationship Id="rId7" Type="http://schemas.openxmlformats.org/officeDocument/2006/relationships/hyperlink" Target="http://creativecommons.org/licenses/by-nc-sa/4.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hyperlink" Target="https://www.youtube.com/watch?v=S9Y9Y9VU2Eg" TargetMode="External"/><Relationship Id="rId4" Type="http://schemas.openxmlformats.org/officeDocument/2006/relationships/image" Target="../media/image1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s://docs.google.com/document/d/122HsXwiLygt9tpebbItnzqvw27mihjLVHVJuagBZ_To/edit?usp=sharing" TargetMode="Externa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hyperlink" Target="https://scratch.mit.edu/projects/216531127/#editor" TargetMode="External"/><Relationship Id="rId9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8No7Rp9uBFYpxg2OGhHF-VoCbQqWScqz/view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Jio-7UoSTEUVARd-8zGm6nB8PipMXJMv7uSOkakXS7M/edit?usp=sharin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rogCSC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ecampusjunior.fr/" TargetMode="External"/><Relationship Id="rId3" Type="http://schemas.openxmlformats.org/officeDocument/2006/relationships/hyperlink" Target="https://padlet.com/sonya_fiset/kml29hq5sgsx" TargetMode="External"/><Relationship Id="rId7" Type="http://schemas.openxmlformats.org/officeDocument/2006/relationships/hyperlink" Target="https://campus.recit.qc.ca/course/view.php?id=13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cratch.mit.edu/ideas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docs.google.com/document/d/108UqqlzNy4EPOa4cqk6MxGhkaQ0ZDi3ktIeBD4DJ6c8/edit?usp=sharing" TargetMode="External"/><Relationship Id="rId10" Type="http://schemas.openxmlformats.org/officeDocument/2006/relationships/hyperlink" Target="https://campus.recit.qc.ca/course/view.php?id=16" TargetMode="External"/><Relationship Id="rId4" Type="http://schemas.openxmlformats.org/officeDocument/2006/relationships/hyperlink" Target="https://docs.google.com/spreadsheets/u/1/d/e/2PACX-1vREeTrJjdVO9DEZKzFdjUnKaQpzHKHH0fP4Bvi2RVcuGHCkZskTDQGTT3AnrpNazAiW8Z69tD9PMp1j/pubhtml?gid=0&amp;single=true&amp;fbclid=IwAR0MRDiYCHHhI4CIJ3qs3fArXS0Goa1KkpNw7LkJlZz3p_xfQLyOc2VtAZk" TargetMode="External"/><Relationship Id="rId9" Type="http://schemas.openxmlformats.org/officeDocument/2006/relationships/hyperlink" Target="https://www.facebook.com/groups/704851039666407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hyperlink" Target="https://scratch.mit.edu/projects/254220533/editor/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251517478/" TargetMode="External"/><Relationship Id="rId13" Type="http://schemas.openxmlformats.org/officeDocument/2006/relationships/hyperlink" Target="https://scratch.mit.edu/projects/250613704/" TargetMode="External"/><Relationship Id="rId3" Type="http://schemas.openxmlformats.org/officeDocument/2006/relationships/hyperlink" Target="https://scratch.mit.edu/projects/390672884/" TargetMode="External"/><Relationship Id="rId7" Type="http://schemas.openxmlformats.org/officeDocument/2006/relationships/hyperlink" Target="https://scratch.mit.edu/projects/402066091" TargetMode="External"/><Relationship Id="rId12" Type="http://schemas.openxmlformats.org/officeDocument/2006/relationships/hyperlink" Target="https://scratch.mit.edu/projects/15153360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projects/43848/" TargetMode="External"/><Relationship Id="rId11" Type="http://schemas.openxmlformats.org/officeDocument/2006/relationships/hyperlink" Target="https://scratch.mit.edu/projects/402074756" TargetMode="External"/><Relationship Id="rId5" Type="http://schemas.openxmlformats.org/officeDocument/2006/relationships/hyperlink" Target="https://scratch.mit.edu/projects/293495807/" TargetMode="External"/><Relationship Id="rId10" Type="http://schemas.openxmlformats.org/officeDocument/2006/relationships/hyperlink" Target="https://scratch.mit.edu/projects/402073926" TargetMode="External"/><Relationship Id="rId4" Type="http://schemas.openxmlformats.org/officeDocument/2006/relationships/hyperlink" Target="https://scratch.mit.edu/projects/377459994/" TargetMode="External"/><Relationship Id="rId9" Type="http://schemas.openxmlformats.org/officeDocument/2006/relationships/hyperlink" Target="https://scratch.mit.edu/projects/402074398" TargetMode="External"/><Relationship Id="rId1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180935328/" TargetMode="External"/><Relationship Id="rId3" Type="http://schemas.openxmlformats.org/officeDocument/2006/relationships/hyperlink" Target="https://scratch.mit.edu/projects/251517478/" TargetMode="External"/><Relationship Id="rId7" Type="http://schemas.openxmlformats.org/officeDocument/2006/relationships/hyperlink" Target="https://scratch.mit.edu/projects/25898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projects/19884629/" TargetMode="External"/><Relationship Id="rId5" Type="http://schemas.openxmlformats.org/officeDocument/2006/relationships/hyperlink" Target="https://scratch.mit.edu/projects/376656449/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s://scratch.mit.edu/projects/277764440/" TargetMode="External"/><Relationship Id="rId9" Type="http://schemas.openxmlformats.org/officeDocument/2006/relationships/hyperlink" Target="https://scratch.mit.edu/projects/2553182/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search/projects?q=BD" TargetMode="External"/><Relationship Id="rId3" Type="http://schemas.openxmlformats.org/officeDocument/2006/relationships/hyperlink" Target="https://docs.google.com/spreadsheets/d/1GrJhOJOMHvNZUAPDR9g2A8CHm0Lrxbn8m_waCoEjap0/edit?usp=sharing" TargetMode="External"/><Relationship Id="rId7" Type="http://schemas.openxmlformats.org/officeDocument/2006/relationships/hyperlink" Target="https://scratch.mit.edu/projects/137344775/#editor" TargetMode="Externa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search/projects?q=sciences" TargetMode="External"/><Relationship Id="rId11" Type="http://schemas.openxmlformats.org/officeDocument/2006/relationships/hyperlink" Target="https://scratch.mit.edu/projects/201869969/#editor" TargetMode="External"/><Relationship Id="rId5" Type="http://schemas.openxmlformats.org/officeDocument/2006/relationships/hyperlink" Target="https://scratch.mit.edu/studios/21720/" TargetMode="External"/><Relationship Id="rId10" Type="http://schemas.openxmlformats.org/officeDocument/2006/relationships/hyperlink" Target="https://scratch.mit.edu/projects/193289658/#editor" TargetMode="External"/><Relationship Id="rId4" Type="http://schemas.openxmlformats.org/officeDocument/2006/relationships/hyperlink" Target="https://scratch.mit.edu/projects/248572564/#editor" TargetMode="External"/><Relationship Id="rId9" Type="http://schemas.openxmlformats.org/officeDocument/2006/relationships/hyperlink" Target="https://scratch.mit.edu/projects/272373807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ath%c3%a9matique-science-et-technologie/scratchpremierspas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math%c3%a9matique-science-et-technologie/mstdistance101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feedback/view.php?id=7952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hyperlink" Target="https://campus.recit.qc.ca/mod/feedback/complete.php?id=7952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35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7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25"/>
          <p:cNvPicPr preferRelativeResize="0"/>
          <p:nvPr/>
        </p:nvPicPr>
        <p:blipFill rotWithShape="1">
          <a:blip r:embed="rId3">
            <a:alphaModFix/>
          </a:blip>
          <a:srcRect t="9481" b="-8139"/>
          <a:stretch/>
        </p:blipFill>
        <p:spPr>
          <a:xfrm>
            <a:off x="20225" y="0"/>
            <a:ext cx="9103550" cy="560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800" y="-370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25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5" name="Google Shape;585;p25"/>
          <p:cNvSpPr txBox="1">
            <a:spLocks noGrp="1"/>
          </p:cNvSpPr>
          <p:nvPr>
            <p:ph type="ctrTitle"/>
          </p:nvPr>
        </p:nvSpPr>
        <p:spPr>
          <a:xfrm>
            <a:off x="20225" y="2723675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</a:rPr>
              <a:t>Initiation à Scratch </a:t>
            </a:r>
            <a:endParaRPr sz="3400">
              <a:solidFill>
                <a:srgbClr val="FFFFFF"/>
              </a:solidFill>
            </a:endParaRPr>
          </a:p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rgbClr val="FFFFFF"/>
              </a:solidFill>
            </a:endParaRPr>
          </a:p>
        </p:txBody>
      </p:sp>
      <p:pic>
        <p:nvPicPr>
          <p:cNvPr id="586" name="Google Shape;58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25"/>
          <p:cNvSpPr txBox="1"/>
          <p:nvPr/>
        </p:nvSpPr>
        <p:spPr>
          <a:xfrm>
            <a:off x="20225" y="3436175"/>
            <a:ext cx="3081000" cy="13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22 septembre 2020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11 h 45 à 12 h 45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Sonya Fiset et Stéphanie Rioux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8" name="Google Shape;588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5775" y="364725"/>
            <a:ext cx="3431422" cy="128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6"/>
          <p:cNvSpPr txBox="1">
            <a:spLocks noGrp="1"/>
          </p:cNvSpPr>
          <p:nvPr>
            <p:ph type="ctrTitle"/>
          </p:nvPr>
        </p:nvSpPr>
        <p:spPr>
          <a:xfrm>
            <a:off x="565900" y="485800"/>
            <a:ext cx="6215100" cy="21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Ubuntu"/>
                <a:ea typeface="Ubuntu"/>
                <a:cs typeface="Ubuntu"/>
                <a:sym typeface="Ubuntu"/>
              </a:rPr>
              <a:t>Initiation à Scratch</a:t>
            </a:r>
            <a:endParaRPr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bit.ly/mst22sept20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 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4" name="Google Shape;59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5100" y="4857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26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26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4" name="Google Shape;604;p27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199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Scratch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dans différentes matières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Comment l’utiliser pour travailler à distance?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 supplémentaires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5" name="Google Shape;605;p2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8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611" name="Google Shape;61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6325" y="4144925"/>
            <a:ext cx="7258050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1750" y="2141225"/>
            <a:ext cx="3079205" cy="9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28"/>
          <p:cNvSpPr txBox="1"/>
          <p:nvPr/>
        </p:nvSpPr>
        <p:spPr>
          <a:xfrm>
            <a:off x="891550" y="609600"/>
            <a:ext cx="6957000" cy="22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Fonctionnement de VIA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Main, caméra, micro</a:t>
            </a:r>
            <a:endParaRPr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Outils d’annotation </a:t>
            </a:r>
            <a:endParaRPr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619" name="Google Shape;619;p29"/>
          <p:cNvSpPr txBox="1"/>
          <p:nvPr/>
        </p:nvSpPr>
        <p:spPr>
          <a:xfrm>
            <a:off x="1516375" y="883925"/>
            <a:ext cx="3101400" cy="3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0" name="Google Shape;620;p29"/>
          <p:cNvSpPr/>
          <p:nvPr/>
        </p:nvSpPr>
        <p:spPr>
          <a:xfrm>
            <a:off x="1066800" y="967750"/>
            <a:ext cx="3680400" cy="368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69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29"/>
          <p:cNvSpPr txBox="1"/>
          <p:nvPr/>
        </p:nvSpPr>
        <p:spPr>
          <a:xfrm>
            <a:off x="1587275" y="1851950"/>
            <a:ext cx="2641500" cy="24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Qui êtes-vous? 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CSS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22" name="Google Shape;62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2300" y="1201450"/>
            <a:ext cx="2641649" cy="309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Scratch?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8" name="Google Shape;628;p30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aphicFrame>
        <p:nvGraphicFramePr>
          <p:cNvPr id="629" name="Google Shape;629;p30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{3CB28556-43FE-4C40-BE2B-83BB9E9518FA}</a:tableStyleId>
              </a:tblPr>
              <a:tblGrid>
                <a:gridCol w="294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Qui est Scratch?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1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5" name="Google Shape;635;p31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31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37" name="Google Shape;63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31"/>
          <p:cNvSpPr/>
          <p:nvPr/>
        </p:nvSpPr>
        <p:spPr>
          <a:xfrm>
            <a:off x="2505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31"/>
          <p:cNvSpPr/>
          <p:nvPr/>
        </p:nvSpPr>
        <p:spPr>
          <a:xfrm>
            <a:off x="7557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0" name="Google Shape;64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31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32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8" name="Google Shape;648;p32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9" name="Google Shape;64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32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3"/>
          <p:cNvSpPr txBox="1"/>
          <p:nvPr/>
        </p:nvSpPr>
        <p:spPr>
          <a:xfrm>
            <a:off x="6745925" y="247238"/>
            <a:ext cx="2089200" cy="4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6" name="Google Shape;656;p33"/>
          <p:cNvSpPr/>
          <p:nvPr/>
        </p:nvSpPr>
        <p:spPr>
          <a:xfrm>
            <a:off x="542525" y="786919"/>
            <a:ext cx="4284900" cy="33906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7" name="Google Shape;657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449419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33"/>
          <p:cNvSpPr/>
          <p:nvPr/>
        </p:nvSpPr>
        <p:spPr>
          <a:xfrm>
            <a:off x="2713825" y="5087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33"/>
          <p:cNvSpPr/>
          <p:nvPr/>
        </p:nvSpPr>
        <p:spPr>
          <a:xfrm>
            <a:off x="2774775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33"/>
          <p:cNvSpPr/>
          <p:nvPr/>
        </p:nvSpPr>
        <p:spPr>
          <a:xfrm>
            <a:off x="3897300" y="26783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33"/>
          <p:cNvSpPr/>
          <p:nvPr/>
        </p:nvSpPr>
        <p:spPr>
          <a:xfrm>
            <a:off x="2774775" y="4273569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33"/>
          <p:cNvSpPr/>
          <p:nvPr/>
        </p:nvSpPr>
        <p:spPr>
          <a:xfrm>
            <a:off x="1289150" y="4339150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33"/>
          <p:cNvSpPr/>
          <p:nvPr/>
        </p:nvSpPr>
        <p:spPr>
          <a:xfrm>
            <a:off x="459350" y="36702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33"/>
          <p:cNvSpPr/>
          <p:nvPr/>
        </p:nvSpPr>
        <p:spPr>
          <a:xfrm>
            <a:off x="235725" y="26021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33"/>
          <p:cNvSpPr/>
          <p:nvPr/>
        </p:nvSpPr>
        <p:spPr>
          <a:xfrm>
            <a:off x="1443100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4"/>
          <p:cNvSpPr txBox="1">
            <a:spLocks noGrp="1"/>
          </p:cNvSpPr>
          <p:nvPr>
            <p:ph type="title"/>
          </p:nvPr>
        </p:nvSpPr>
        <p:spPr>
          <a:xfrm>
            <a:off x="464825" y="168775"/>
            <a:ext cx="64236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L’engagement de l’élève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1" name="Google Shape;671;p34"/>
          <p:cNvSpPr txBox="1">
            <a:spLocks noGrp="1"/>
          </p:cNvSpPr>
          <p:nvPr>
            <p:ph type="body" idx="1"/>
          </p:nvPr>
        </p:nvSpPr>
        <p:spPr>
          <a:xfrm>
            <a:off x="747925" y="977128"/>
            <a:ext cx="61404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34"/>
          <p:cNvSpPr/>
          <p:nvPr/>
        </p:nvSpPr>
        <p:spPr>
          <a:xfrm>
            <a:off x="3629575" y="1145438"/>
            <a:ext cx="136500" cy="2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73" name="Google Shape;67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79651"/>
            <a:ext cx="7364624" cy="40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35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9" name="Google Shape;679;p35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connexion, base de la programmation, pas à pas.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Prêt à programmer...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0" name="Google Shape;680;p35"/>
          <p:cNvSpPr/>
          <p:nvPr/>
        </p:nvSpPr>
        <p:spPr>
          <a:xfrm>
            <a:off x="0" y="3205856"/>
            <a:ext cx="4707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81" name="Google Shape;681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36"/>
          <p:cNvSpPr txBox="1">
            <a:spLocks noGrp="1"/>
          </p:cNvSpPr>
          <p:nvPr>
            <p:ph type="title"/>
          </p:nvPr>
        </p:nvSpPr>
        <p:spPr>
          <a:xfrm>
            <a:off x="606800" y="379950"/>
            <a:ext cx="7405500" cy="38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7" name="Google Shape;687;p36"/>
          <p:cNvSpPr txBox="1">
            <a:spLocks noGrp="1"/>
          </p:cNvSpPr>
          <p:nvPr>
            <p:ph type="body" idx="1"/>
          </p:nvPr>
        </p:nvSpPr>
        <p:spPr>
          <a:xfrm>
            <a:off x="270900" y="962700"/>
            <a:ext cx="8725800" cy="39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688" name="Google Shape;688;p36" descr="blockly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7650" y="2044406"/>
            <a:ext cx="3861788" cy="2915194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36"/>
          <p:cNvSpPr txBox="1"/>
          <p:nvPr/>
        </p:nvSpPr>
        <p:spPr>
          <a:xfrm>
            <a:off x="606800" y="1684024"/>
            <a:ext cx="2573700" cy="28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installation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Base de programmation par blocs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Évolutif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Addictif ;-)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0" name="Google Shape;690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7823" y="103289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7"/>
          <p:cNvSpPr txBox="1">
            <a:spLocks noGrp="1"/>
          </p:cNvSpPr>
          <p:nvPr>
            <p:ph type="title"/>
          </p:nvPr>
        </p:nvSpPr>
        <p:spPr>
          <a:xfrm>
            <a:off x="777250" y="379950"/>
            <a:ext cx="72351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6" name="Google Shape;696;p37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2. Code.org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697" name="Google Shape;697;p37" descr="code_org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525" y="2180230"/>
            <a:ext cx="4143055" cy="2631393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37"/>
          <p:cNvSpPr txBox="1"/>
          <p:nvPr/>
        </p:nvSpPr>
        <p:spPr>
          <a:xfrm>
            <a:off x="648650" y="2237119"/>
            <a:ext cx="2532000" cy="25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enseignant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Suivi des élèves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Tous âges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Ludique (thèmes)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Tutoriel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9" name="Google Shape;699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72723" y="178195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38"/>
          <p:cNvSpPr txBox="1">
            <a:spLocks noGrp="1"/>
          </p:cNvSpPr>
          <p:nvPr>
            <p:ph type="body" idx="1"/>
          </p:nvPr>
        </p:nvSpPr>
        <p:spPr>
          <a:xfrm>
            <a:off x="599700" y="873125"/>
            <a:ext cx="7089000" cy="382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 u="sng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“Rejoindre Scratch” en haut à droite et suivre les indications pour se créer un compte.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3.	“Créer” en haut à gauche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4.	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Remplacer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“Untitled” p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a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 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Animation Chauve-souris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Défi : on clique partout et on partage nos découvertes!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38"/>
          <p:cNvSpPr txBox="1"/>
          <p:nvPr/>
        </p:nvSpPr>
        <p:spPr>
          <a:xfrm>
            <a:off x="1737175" y="2508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À vos claviers!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06" name="Google Shape;70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9"/>
          <p:cNvSpPr txBox="1"/>
          <p:nvPr/>
        </p:nvSpPr>
        <p:spPr>
          <a:xfrm>
            <a:off x="373025" y="1272150"/>
            <a:ext cx="8545200" cy="3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2-Animation avec un changement de costume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4-Déplacement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5-Écrire un dialogue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6-Ajouter le bloc Son pour ajouter du bruit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7-Images libres de droit dans Google ou 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Pixabay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2" name="Google Shape;71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250" y="295725"/>
            <a:ext cx="1949563" cy="1439326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39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14" name="Google Shape;71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40"/>
          <p:cNvSpPr txBox="1"/>
          <p:nvPr/>
        </p:nvSpPr>
        <p:spPr>
          <a:xfrm>
            <a:off x="514400" y="196591"/>
            <a:ext cx="8420700" cy="13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Jeu d’activité de programmation débranchée</a:t>
            </a:r>
            <a:endParaRPr sz="2400" b="1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Géométrie : Construction et description des figures planes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feuille de plan de travail</a:t>
            </a:r>
            <a:r>
              <a:rPr lang="en" sz="24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et</a:t>
            </a:r>
            <a:r>
              <a:rPr lang="en" sz="24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programme</a:t>
            </a:r>
            <a:endParaRPr sz="24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720" name="Google Shape;72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8842" y="2028700"/>
            <a:ext cx="1793081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774" y="1742950"/>
            <a:ext cx="2201399" cy="188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27374" y="1857250"/>
            <a:ext cx="2264302" cy="171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2000" y="3723450"/>
            <a:ext cx="1408500" cy="86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4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08375" y="3723450"/>
            <a:ext cx="1597634" cy="86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4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98842" y="3647950"/>
            <a:ext cx="1671651" cy="13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41"/>
          <p:cNvSpPr txBox="1"/>
          <p:nvPr/>
        </p:nvSpPr>
        <p:spPr>
          <a:xfrm>
            <a:off x="299400" y="1109700"/>
            <a:ext cx="8545200" cy="3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2-Ajouter le titre «Carré»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3-Stylo en position d’écriture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4-Tracer le carré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Défi plus grand «Carré arc-en-ciel»: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5-Cacher le lutin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6-répéter 4X avancer 100 pas et tourner 90</a:t>
            </a:r>
            <a:r>
              <a:rPr lang="en" sz="2400" baseline="30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o</a:t>
            </a:r>
            <a:endParaRPr sz="2400" baseline="30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7-Répéter 360, ajouter 1 à la couleur du stylo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et tourner d’un degré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1" name="Google Shape;731;p41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2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32" name="Google Shape;73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42"/>
          <p:cNvSpPr txBox="1">
            <a:spLocks noGrp="1"/>
          </p:cNvSpPr>
          <p:nvPr>
            <p:ph type="body" idx="1"/>
          </p:nvPr>
        </p:nvSpPr>
        <p:spPr>
          <a:xfrm>
            <a:off x="2159325" y="1621350"/>
            <a:ext cx="4825500" cy="6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p42"/>
          <p:cNvSpPr txBox="1">
            <a:spLocks noGrp="1"/>
          </p:cNvSpPr>
          <p:nvPr>
            <p:ph type="ctrTitle" idx="4294967295"/>
          </p:nvPr>
        </p:nvSpPr>
        <p:spPr>
          <a:xfrm>
            <a:off x="481800" y="85838"/>
            <a:ext cx="8350500" cy="88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SURVOL DES POSSIBILITÉS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(défis géométriques et créativité)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39" name="Google Shape;739;p42" title="ScreenRecording_01-08-2019 11-14-08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0425" y="2750213"/>
            <a:ext cx="2703995" cy="2027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200" y="1089113"/>
            <a:ext cx="3026081" cy="154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5875" y="1345650"/>
            <a:ext cx="3087312" cy="154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43"/>
          <p:cNvSpPr txBox="1"/>
          <p:nvPr/>
        </p:nvSpPr>
        <p:spPr>
          <a:xfrm>
            <a:off x="922200" y="573928"/>
            <a:ext cx="7504500" cy="6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SOMME DE 2 NOMBRES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48" name="Google Shape;748;p43"/>
          <p:cNvSpPr/>
          <p:nvPr/>
        </p:nvSpPr>
        <p:spPr>
          <a:xfrm>
            <a:off x="228225" y="1834247"/>
            <a:ext cx="2758800" cy="1419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43"/>
          <p:cNvSpPr txBox="1"/>
          <p:nvPr/>
        </p:nvSpPr>
        <p:spPr>
          <a:xfrm>
            <a:off x="228225" y="2327053"/>
            <a:ext cx="2351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NOMBRE1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NOMBRE2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750" name="Google Shape;750;p43"/>
          <p:cNvGrpSpPr/>
          <p:nvPr/>
        </p:nvGrpSpPr>
        <p:grpSpPr>
          <a:xfrm>
            <a:off x="578475" y="1446759"/>
            <a:ext cx="8337275" cy="1733625"/>
            <a:chOff x="586925" y="2035650"/>
            <a:chExt cx="8337275" cy="2311500"/>
          </a:xfrm>
        </p:grpSpPr>
        <p:sp>
          <p:nvSpPr>
            <p:cNvPr id="751" name="Google Shape;751;p43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43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43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754" name="Google Shape;754;p43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755" name="Google Shape;755;p43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756" name="Google Shape;756;p43"/>
          <p:cNvSpPr txBox="1"/>
          <p:nvPr/>
        </p:nvSpPr>
        <p:spPr>
          <a:xfrm>
            <a:off x="3140050" y="2094806"/>
            <a:ext cx="2956500" cy="7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SOMME= 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NOMBRE1 + NOMBRE2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757" name="Google Shape;757;p43"/>
          <p:cNvSpPr txBox="1"/>
          <p:nvPr/>
        </p:nvSpPr>
        <p:spPr>
          <a:xfrm>
            <a:off x="6274925" y="2437697"/>
            <a:ext cx="1883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SOMME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758" name="Google Shape;75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1898" y="230939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44"/>
          <p:cNvSpPr txBox="1"/>
          <p:nvPr/>
        </p:nvSpPr>
        <p:spPr>
          <a:xfrm>
            <a:off x="373025" y="1258750"/>
            <a:ext cx="8545200" cy="36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2-Ajouter le titre «Somme de 2 nombres»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3-Définir la tâche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4-Définir les variables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5-Demander les ENTRÉES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6-Raisonner le calcul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7-Demander les SORTIES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8-Penser à des jeux d’essai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4" name="Google Shape;764;p44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3</a:t>
            </a:r>
            <a:endParaRPr sz="24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https://scratch.mit.edu/projects/297851464/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65" name="Google Shape;76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2975" y="2302125"/>
            <a:ext cx="2749668" cy="2502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45"/>
          <p:cNvSpPr txBox="1"/>
          <p:nvPr/>
        </p:nvSpPr>
        <p:spPr>
          <a:xfrm>
            <a:off x="373025" y="1517231"/>
            <a:ext cx="85452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environnement numérique d’apprentissage (ENA)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formulaire pour consigner les programmes réalisés par les élèves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Google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Microsoft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72" name="Google Shape;772;p45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Partager ou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enseigner à distance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73" name="Google Shape;773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46"/>
          <p:cNvSpPr txBox="1">
            <a:spLocks noGrp="1"/>
          </p:cNvSpPr>
          <p:nvPr>
            <p:ph type="body" idx="1"/>
          </p:nvPr>
        </p:nvSpPr>
        <p:spPr>
          <a:xfrm>
            <a:off x="2393575" y="510550"/>
            <a:ext cx="6347100" cy="4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0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Missions (vidéos et aide)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5e année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http://bit.ly/progCSC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Campus Junior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4e année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779" name="Google Shape;779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78544"/>
            <a:ext cx="2157050" cy="1340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47"/>
          <p:cNvSpPr txBox="1">
            <a:spLocks noGrp="1"/>
          </p:cNvSpPr>
          <p:nvPr>
            <p:ph type="title"/>
          </p:nvPr>
        </p:nvSpPr>
        <p:spPr>
          <a:xfrm>
            <a:off x="960150" y="361300"/>
            <a:ext cx="70521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0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86" name="Google Shape;786;p47"/>
          <p:cNvSpPr txBox="1">
            <a:spLocks noGrp="1"/>
          </p:cNvSpPr>
          <p:nvPr>
            <p:ph type="body" idx="1"/>
          </p:nvPr>
        </p:nvSpPr>
        <p:spPr>
          <a:xfrm>
            <a:off x="686700" y="1043951"/>
            <a:ext cx="7770600" cy="30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300"/>
              <a:buFont typeface="Ubuntu"/>
              <a:buAutoNum type="arabicPeriod"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Padlet de ressources pour débuter avec Scratch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Leçons de programmation (math)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Exemples de la PDA en mathématique</a:t>
            </a:r>
            <a:endParaRPr sz="24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https://scratch.mit.edu/ideas</a:t>
            </a:r>
            <a:endParaRPr sz="24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Autoformation Scratch</a:t>
            </a:r>
            <a:endParaRPr sz="24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Campus Jr </a:t>
            </a: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https://www.lecampusjunior.fr/</a:t>
            </a:r>
            <a:endParaRPr sz="24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Facebook :</a:t>
            </a: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Les maths autrement</a:t>
            </a:r>
            <a:endParaRPr sz="24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87" name="Google Shape;787;p4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48"/>
          <p:cNvSpPr txBox="1"/>
          <p:nvPr/>
        </p:nvSpPr>
        <p:spPr>
          <a:xfrm>
            <a:off x="1349125" y="1517231"/>
            <a:ext cx="75690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93" name="Google Shape;793;p48"/>
          <p:cNvSpPr txBox="1"/>
          <p:nvPr/>
        </p:nvSpPr>
        <p:spPr>
          <a:xfrm>
            <a:off x="905775" y="295725"/>
            <a:ext cx="69267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La carte du Canada</a:t>
            </a:r>
            <a:endParaRPr sz="36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94" name="Google Shape;79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601" y="985097"/>
            <a:ext cx="4231068" cy="3173306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48"/>
          <p:cNvSpPr txBox="1"/>
          <p:nvPr/>
        </p:nvSpPr>
        <p:spPr>
          <a:xfrm>
            <a:off x="1143000" y="4468950"/>
            <a:ext cx="7326300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Pour démarrer (cliquez et remixez)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96" name="Google Shape;796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49"/>
          <p:cNvSpPr txBox="1">
            <a:spLocks noGrp="1"/>
          </p:cNvSpPr>
          <p:nvPr>
            <p:ph type="ctrTitle" idx="4294967295"/>
          </p:nvPr>
        </p:nvSpPr>
        <p:spPr>
          <a:xfrm>
            <a:off x="481800" y="182876"/>
            <a:ext cx="8350500" cy="8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Exemples en science au primaire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02" name="Google Shape;802;p49"/>
          <p:cNvSpPr txBox="1">
            <a:spLocks noGrp="1"/>
          </p:cNvSpPr>
          <p:nvPr>
            <p:ph type="body" idx="4294967295"/>
          </p:nvPr>
        </p:nvSpPr>
        <p:spPr>
          <a:xfrm>
            <a:off x="311700" y="967750"/>
            <a:ext cx="8520600" cy="39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1er cycle</a:t>
            </a:r>
            <a:endParaRPr sz="18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Croissance du haricot</a:t>
            </a: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jeu croissance d’une plante </a:t>
            </a:r>
            <a:endParaRPr sz="18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 saisons</a:t>
            </a:r>
            <a:endParaRPr sz="18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Système Terre-Lune-Soleil</a:t>
            </a:r>
            <a:endParaRPr sz="18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2e et 3e cycles</a:t>
            </a:r>
            <a:endParaRPr sz="18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 formes de la matière</a:t>
            </a: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800">
                <a:solidFill>
                  <a:srgbClr val="0069BF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Pendule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Éolienne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Machines simples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Cycle de l’eau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3"/>
              </a:rPr>
              <a:t>Chaîne alimentaire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803" name="Google Shape;803;p4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50"/>
          <p:cNvSpPr txBox="1">
            <a:spLocks noGrp="1"/>
          </p:cNvSpPr>
          <p:nvPr>
            <p:ph type="ctrTitle" idx="4294967295"/>
          </p:nvPr>
        </p:nvSpPr>
        <p:spPr>
          <a:xfrm>
            <a:off x="481800" y="371588"/>
            <a:ext cx="83505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Exemples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en science au secondaire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09" name="Google Shape;809;p50"/>
          <p:cNvSpPr txBox="1">
            <a:spLocks noGrp="1"/>
          </p:cNvSpPr>
          <p:nvPr>
            <p:ph type="body" idx="4294967295"/>
          </p:nvPr>
        </p:nvSpPr>
        <p:spPr>
          <a:xfrm>
            <a:off x="311700" y="1533301"/>
            <a:ext cx="8520600" cy="29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Simulation température molécules</a:t>
            </a:r>
            <a:r>
              <a:rPr lang="en" sz="1800">
                <a:solidFill>
                  <a:srgbClr val="000000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https://scratch.mit.edu/projects/251517478/</a:t>
            </a:r>
            <a:endParaRPr sz="1800" u="sng">
              <a:solidFill>
                <a:schemeClr val="hlink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Cible (5e secondaire)</a:t>
            </a:r>
            <a:r>
              <a:rPr lang="en" sz="1800">
                <a:solidFill>
                  <a:srgbClr val="000000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https://scratch.mit.edu/projects/277764440/</a:t>
            </a:r>
            <a:endParaRPr sz="1800" u="sng">
              <a:solidFill>
                <a:schemeClr val="hlink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Simulation épidémie</a:t>
            </a:r>
            <a:r>
              <a:rPr lang="en" sz="1800">
                <a:solidFill>
                  <a:srgbClr val="000000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https://scratch.mit.edu/projects/376656449/</a:t>
            </a:r>
            <a:endParaRPr sz="1800" u="sng">
              <a:solidFill>
                <a:schemeClr val="hlink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Coeur</a:t>
            </a:r>
            <a:r>
              <a:rPr lang="en" sz="1800">
                <a:solidFill>
                  <a:srgbClr val="000000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https://scratch.mit.edu/projects/19884629/</a:t>
            </a:r>
            <a:endParaRPr sz="1800" u="sng">
              <a:solidFill>
                <a:schemeClr val="hlink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Engrenages</a:t>
            </a:r>
            <a:r>
              <a:rPr lang="en" sz="1800">
                <a:solidFill>
                  <a:srgbClr val="000000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https://scratch.mit.edu/projects/25898/</a:t>
            </a:r>
            <a:endParaRPr sz="1800" u="sng">
              <a:solidFill>
                <a:schemeClr val="hlink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Jeux sérieux</a:t>
            </a:r>
            <a:r>
              <a:rPr lang="en" sz="1800">
                <a:solidFill>
                  <a:srgbClr val="000000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https://scratch.mit.edu/projects/180935328/</a:t>
            </a:r>
            <a:endParaRPr sz="1800" u="sng">
              <a:solidFill>
                <a:schemeClr val="hlink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Image fonctionnement</a:t>
            </a:r>
            <a:r>
              <a:rPr lang="en" sz="1800">
                <a:solidFill>
                  <a:srgbClr val="000000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https://scratch.mit.edu/projects/2553182/</a:t>
            </a: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810" name="Google Shape;810;p5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51"/>
          <p:cNvSpPr txBox="1">
            <a:spLocks noGrp="1"/>
          </p:cNvSpPr>
          <p:nvPr>
            <p:ph type="ctrTitle" idx="4294967295"/>
          </p:nvPr>
        </p:nvSpPr>
        <p:spPr>
          <a:xfrm>
            <a:off x="481800" y="371598"/>
            <a:ext cx="8350500" cy="9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D’AUTRES POSSIBILITÉS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16" name="Google Shape;816;p51"/>
          <p:cNvSpPr txBox="1">
            <a:spLocks noGrp="1"/>
          </p:cNvSpPr>
          <p:nvPr>
            <p:ph type="body" idx="4294967295"/>
          </p:nvPr>
        </p:nvSpPr>
        <p:spPr>
          <a:xfrm>
            <a:off x="311700" y="1005850"/>
            <a:ext cx="8520600" cy="35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Idées de programmation en langues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Carte du Canada en univers social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Idées en arts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Idées Explorer mot-clé : sciences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Animations (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cartes de voeux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scénarios, dialogues,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BD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Jeux vidéos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bingo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cadenas virtuel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Et une infinité d’autres possibilités...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817" name="Google Shape;817;p5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52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6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 pour tous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MST à distance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, section des applications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Scratch en mathématique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823" name="Google Shape;823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4800" y="1338800"/>
            <a:ext cx="2088775" cy="1746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53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sp>
        <p:nvSpPr>
          <p:cNvPr id="830" name="Google Shape;830;p53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31" name="Google Shape;831;p53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</a:t>
            </a:r>
            <a:endParaRPr sz="2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32" name="Google Shape;832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6800" y="1434175"/>
            <a:ext cx="2443700" cy="239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54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</a:t>
            </a:r>
            <a:r>
              <a:rPr lang="en" u="sng">
                <a:solidFill>
                  <a:schemeClr val="hlink"/>
                </a:solidFill>
                <a:hlinkClick r:id="rId3"/>
              </a:rPr>
              <a:t>f</a:t>
            </a:r>
            <a:r>
              <a:rPr lang="en" u="sng">
                <a:solidFill>
                  <a:schemeClr val="hlink"/>
                </a:solidFill>
                <a:hlinkClick r:id="rId3"/>
              </a:rPr>
              <a:t>ormulaire de rétroaction</a:t>
            </a:r>
            <a:endParaRPr/>
          </a:p>
        </p:txBody>
      </p:sp>
      <p:pic>
        <p:nvPicPr>
          <p:cNvPr id="838" name="Google Shape;838;p5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48875" y="1160175"/>
            <a:ext cx="6726814" cy="3820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55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44" name="Google Shape;844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55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846" name="Google Shape;846;p55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47" name="Google Shape;847;p55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48" name="Google Shape;848;p5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3" name="Google Shape;853;p56"/>
          <p:cNvPicPr preferRelativeResize="0"/>
          <p:nvPr/>
        </p:nvPicPr>
        <p:blipFill rotWithShape="1">
          <a:blip r:embed="rId3">
            <a:alphaModFix/>
          </a:blip>
          <a:srcRect t="9481" b="-8139"/>
          <a:stretch/>
        </p:blipFill>
        <p:spPr>
          <a:xfrm>
            <a:off x="20225" y="0"/>
            <a:ext cx="9103550" cy="560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800" y="-370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56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56" name="Google Shape;856;p56"/>
          <p:cNvSpPr txBox="1">
            <a:spLocks noGrp="1"/>
          </p:cNvSpPr>
          <p:nvPr>
            <p:ph type="ctrTitle"/>
          </p:nvPr>
        </p:nvSpPr>
        <p:spPr>
          <a:xfrm>
            <a:off x="20225" y="2723675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</a:rPr>
              <a:t>Initiation à Scratch </a:t>
            </a:r>
            <a:endParaRPr sz="3400">
              <a:solidFill>
                <a:srgbClr val="FFFFFF"/>
              </a:solidFill>
            </a:endParaRPr>
          </a:p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rgbClr val="FFFFFF"/>
              </a:solidFill>
            </a:endParaRPr>
          </a:p>
        </p:txBody>
      </p:sp>
      <p:pic>
        <p:nvPicPr>
          <p:cNvPr id="857" name="Google Shape;857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p56"/>
          <p:cNvSpPr txBox="1"/>
          <p:nvPr/>
        </p:nvSpPr>
        <p:spPr>
          <a:xfrm>
            <a:off x="20225" y="3436175"/>
            <a:ext cx="3081000" cy="16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22 septembre 2020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11 h 45 à 12 h 45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Sonya Fiset et</a:t>
            </a: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59" name="Google Shape;859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5775" y="364725"/>
            <a:ext cx="3431422" cy="128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1723</Words>
  <Application>Microsoft Office PowerPoint</Application>
  <PresentationFormat>Affichage à l'écran (16:9)</PresentationFormat>
  <Paragraphs>282</Paragraphs>
  <Slides>32</Slides>
  <Notes>32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32</vt:i4>
      </vt:variant>
    </vt:vector>
  </HeadingPairs>
  <TitlesOfParts>
    <vt:vector size="45" baseType="lpstr">
      <vt:lpstr>Ubuntu</vt:lpstr>
      <vt:lpstr>Arial</vt:lpstr>
      <vt:lpstr>Dosis</vt:lpstr>
      <vt:lpstr>Roboto</vt:lpstr>
      <vt:lpstr>Merriweather</vt:lpstr>
      <vt:lpstr>Bangers</vt:lpstr>
      <vt:lpstr>Cousine</vt:lpstr>
      <vt:lpstr>Nixie One</vt:lpstr>
      <vt:lpstr>Permanent Marker</vt:lpstr>
      <vt:lpstr>Viga</vt:lpstr>
      <vt:lpstr>Sniglet</vt:lpstr>
      <vt:lpstr>Friar template</vt:lpstr>
      <vt:lpstr>Simple Light</vt:lpstr>
      <vt:lpstr>Initiation à Scratch  </vt:lpstr>
      <vt:lpstr>Initiation à Scratch  Lien vers la présentation Web : bit.ly/mst22sept20 </vt:lpstr>
      <vt:lpstr>Plan de la rencontre</vt:lpstr>
      <vt:lpstr>Présentation PowerPoint</vt:lpstr>
      <vt:lpstr>Présentation PowerPoint</vt:lpstr>
      <vt:lpstr>Connaissez-vous Scratch?</vt:lpstr>
      <vt:lpstr>Enseigner la programmation… Pourquoi?</vt:lpstr>
      <vt:lpstr>Enseigner la programmation… Pourquoi?</vt:lpstr>
      <vt:lpstr>Présentation PowerPoint</vt:lpstr>
      <vt:lpstr>L’engagement de l’élève</vt:lpstr>
      <vt:lpstr>Des outils pour s’initier à la programmation</vt:lpstr>
      <vt:lpstr>Des outils pour s’initier à la programmation</vt:lpstr>
      <vt:lpstr>Des outils pour s’initier à la programmation</vt:lpstr>
      <vt:lpstr>Présentation PowerPoint</vt:lpstr>
      <vt:lpstr>Présentation PowerPoint</vt:lpstr>
      <vt:lpstr>Présentation PowerPoint</vt:lpstr>
      <vt:lpstr>Présentation PowerPoint</vt:lpstr>
      <vt:lpstr>SURVOL DES POSSIBILITÉS (défis géométriques et créativité)</vt:lpstr>
      <vt:lpstr>Présentation PowerPoint</vt:lpstr>
      <vt:lpstr>Présentation PowerPoint</vt:lpstr>
      <vt:lpstr>Présentation PowerPoint</vt:lpstr>
      <vt:lpstr>Présentation PowerPoint</vt:lpstr>
      <vt:lpstr>Ressources :</vt:lpstr>
      <vt:lpstr>Présentation PowerPoint</vt:lpstr>
      <vt:lpstr>Exemples en science au primaire</vt:lpstr>
      <vt:lpstr>Exemples en science au secondaire</vt:lpstr>
      <vt:lpstr>SURVOL D’AUTRES POSSIBILITÉS </vt:lpstr>
      <vt:lpstr>Présentation PowerPoint</vt:lpstr>
      <vt:lpstr>Obtenez votre  badge de participation</vt:lpstr>
      <vt:lpstr>Lien du formulaire de rétroaction</vt:lpstr>
      <vt:lpstr>MERCI !</vt:lpstr>
      <vt:lpstr>Initiation à Scratch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Initiation à Scratch  </dc:title>
  <dc:creator>Sonya Fiset</dc:creator>
  <cp:lastModifiedBy>Fiset Sonia</cp:lastModifiedBy>
  <cp:revision>1</cp:revision>
  <dcterms:modified xsi:type="dcterms:W3CDTF">2020-09-22T12:41:54Z</dcterms:modified>
</cp:coreProperties>
</file>