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Sniglet"/>
      <p:regular r:id="rId28"/>
    </p:embeddedFont>
    <p:embeddedFont>
      <p:font typeface="Dosis"/>
      <p:regular r:id="rId29"/>
      <p:bold r:id="rId30"/>
    </p:embeddedFont>
    <p:embeddedFont>
      <p:font typeface="Ubuntu"/>
      <p:regular r:id="rId31"/>
      <p:bold r:id="rId32"/>
      <p:italic r:id="rId33"/>
      <p:boldItalic r:id="rId34"/>
    </p:embeddedFont>
    <p:embeddedFont>
      <p:font typeface="Raleway"/>
      <p:regular r:id="rId35"/>
      <p:bold r:id="rId36"/>
      <p:italic r:id="rId37"/>
      <p:boldItalic r:id="rId38"/>
    </p:embeddedFont>
    <p:embeddedFont>
      <p:font typeface="Viga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4AA057-75F9-48A4-8601-327724054917}">
  <a:tblStyle styleId="{104AA057-75F9-48A4-8601-3277240549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Sniglet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Dosi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regular.fntdata"/><Relationship Id="rId30" Type="http://schemas.openxmlformats.org/officeDocument/2006/relationships/font" Target="fonts/Dosis-bold.fntdata"/><Relationship Id="rId11" Type="http://schemas.openxmlformats.org/officeDocument/2006/relationships/slide" Target="slides/slide5.xml"/><Relationship Id="rId33" Type="http://schemas.openxmlformats.org/officeDocument/2006/relationships/font" Target="fonts/Ubuntu-italic.fntdata"/><Relationship Id="rId10" Type="http://schemas.openxmlformats.org/officeDocument/2006/relationships/slide" Target="slides/slide4.xml"/><Relationship Id="rId32" Type="http://schemas.openxmlformats.org/officeDocument/2006/relationships/font" Target="fonts/Ubuntu-bold.fntdata"/><Relationship Id="rId13" Type="http://schemas.openxmlformats.org/officeDocument/2006/relationships/slide" Target="slides/slide7.xml"/><Relationship Id="rId35" Type="http://schemas.openxmlformats.org/officeDocument/2006/relationships/font" Target="fonts/Raleway-regular.fntdata"/><Relationship Id="rId12" Type="http://schemas.openxmlformats.org/officeDocument/2006/relationships/slide" Target="slides/slide6.xml"/><Relationship Id="rId34" Type="http://schemas.openxmlformats.org/officeDocument/2006/relationships/font" Target="fonts/Ubuntu-boldItalic.fntdata"/><Relationship Id="rId15" Type="http://schemas.openxmlformats.org/officeDocument/2006/relationships/slide" Target="slides/slide9.xml"/><Relationship Id="rId37" Type="http://schemas.openxmlformats.org/officeDocument/2006/relationships/font" Target="fonts/Raleway-italic.fntdata"/><Relationship Id="rId14" Type="http://schemas.openxmlformats.org/officeDocument/2006/relationships/slide" Target="slides/slide8.xml"/><Relationship Id="rId36" Type="http://schemas.openxmlformats.org/officeDocument/2006/relationships/font" Target="fonts/Raleway-bold.fntdata"/><Relationship Id="rId17" Type="http://schemas.openxmlformats.org/officeDocument/2006/relationships/slide" Target="slides/slide11.xml"/><Relationship Id="rId39" Type="http://schemas.openxmlformats.org/officeDocument/2006/relationships/font" Target="fonts/Viga-regular.fntdata"/><Relationship Id="rId16" Type="http://schemas.openxmlformats.org/officeDocument/2006/relationships/slide" Target="slides/slide10.xml"/><Relationship Id="rId38" Type="http://schemas.openxmlformats.org/officeDocument/2006/relationships/font" Target="fonts/Raleway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monurl.ca/block24112020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lockscad3d.com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j_qTxOiVrX63wyNFhw3Y5FVQ1m0dAHgckfbkUhI9Emc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I012YUwUcX0iiB6fth2cT0OzJ9vSXQKxaxwqrNRh9pk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-E7sBOhBXOn_QyiOBozOz1IIL0dIbevl/view?usp=sharing" TargetMode="External"/><Relationship Id="rId3" Type="http://schemas.openxmlformats.org/officeDocument/2006/relationships/hyperlink" Target="https://recitmst.qc.ca/Projet-Pieces-d-echecs-et-maths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blockscad3d.com/community/projects/829232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h0dxwacm7e6J0CPcEAHzHikwrplmCmg834U8xPvmalM/copy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sseUaoNc50ktGWhKMd4rT0A0wwgNi-9ud4xsWykzKdY/viewer?f=2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sseUaoNc50ktGWhKMd4rT0A0wwgNi-9ud4xsWykzKdY/viewer?f=3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playlist?list=PLbE85KlaADWnbTMYlCBj12Hju4758r4FZ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a2b70cce02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a2b70cce02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http://monurl.ca/block24112020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d191e05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gad191e05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a2b70cce02_0_1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a2b70cce02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http://monurl.ca/block24112020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d191e056b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ad191e056b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Jamboard: https://jamboard.google.com/d/1sseUaoNc50ktGWhKMd4rT0A0wwgNi-9ud4xsWykzKdY/viewer?f=0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Jamboard: https://jamboard.google.com/d/1sseUaoNc50ktGWhKMd4rT0A0wwgNi-9ud4xsWykzKdY/viewer?f=1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a2935e3ce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a2935e3c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http://www.blockscad3d.com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https://docs.google.com/document/d/1j_qTxOiVrX63wyNFhw3Y5FVQ1m0dAHgckfbkUhI9Emc/edit?usp=sharing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7fa4735be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7fa4735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https://docs.google.com/document/d/1I012YUwUcX0iiB6fth2cT0OzJ9vSXQKxaxwqrNRh9pk/edit?usp=sharing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87c62589f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87c62589f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https://drive.google.com/file/d/1-E7sBOhBXOn_QyiOBozOz1IIL0dIbevl/view?usp=sharing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Article: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https://recitmst.qc.ca/Projet-Pieces-d-echecs-et-maths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87fa4735b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87fa4735b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Conception: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https://www.blockscad3d.com/community/projects/829232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87fa4735be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87fa4735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Détails: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https://docs.google.com/presentation/d/1h0dxwacm7e6J0CPcEAHzHikwrplmCmg834U8xPvmalM/copy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a2935e3cee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a2935e3ce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Jamboard: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https://jamboard.google.com/d/1sseUaoNc50ktGWhKMd4rT0A0wwgNi-9ud4xsWykzKdY/viewer?f=2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ad191e056b_0_6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ad191e056b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Jamboard: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https://jamboard.google.com/d/1sseUaoNc50ktGWhKMd4rT0A0wwgNi-9ud4xsWykzKdY/viewer?f=3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https://www.youtube.com/playlist?list=PLbE85KlaADWnbTMYlCBj12Hju4758r4FZ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a2b70cce02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ga2b70cce0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a2b70cce02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6" name="Google Shape;746;ga2b70cce02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3" name="Google Shape;5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7" name="Google Shape;54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8" name="Google Shape;54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4" name="Google Shape;55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5" name="Google Shape;5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8" name="Google Shape;55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2" name="Google Shape;56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3" name="Google Shape;56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4" name="Google Shape;56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0" name="Google Shape;57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1" name="Google Shape;57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1" name="Google Shape;53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://monurl.ca/block2411202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7.png"/><Relationship Id="rId5" Type="http://schemas.openxmlformats.org/officeDocument/2006/relationships/hyperlink" Target="http://monurl.ca/block24112020" TargetMode="External"/><Relationship Id="rId6" Type="http://schemas.openxmlformats.org/officeDocument/2006/relationships/hyperlink" Target="https://recitmst.qc.ca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jamboard.google.com/d/1sseUaoNc50ktGWhKMd4rT0A0wwgNi-9ud4xsWykzKdY/viewer?f=0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jamboard.google.com/d/1sseUaoNc50ktGWhKMd4rT0A0wwgNi-9ud4xsWykzKdY/viewer?f=1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laboratoirecreatif.recit.org/approche-matis/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5" Type="http://schemas.openxmlformats.org/officeDocument/2006/relationships/hyperlink" Target="http://www.education.gouv.qc.ca/fileadmin/site_web/documents/ministere/Cadre-reference-competence-num.pdf" TargetMode="External"/><Relationship Id="rId6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blockscad3d.com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hyperlink" Target="https://docs.google.com/document/d/1I012YUwUcX0iiB6fth2cT0OzJ9vSXQKxaxwqrNRh9pk/edit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file/d/1-E7sBOhBXOn_QyiOBozOz1IIL0dIbevl/view?usp=sharing" TargetMode="External"/><Relationship Id="rId4" Type="http://schemas.openxmlformats.org/officeDocument/2006/relationships/hyperlink" Target="https://recitmst.qc.ca/Projet-Pieces-d-echecs-et-maths" TargetMode="External"/><Relationship Id="rId5" Type="http://schemas.openxmlformats.org/officeDocument/2006/relationships/image" Target="../media/image22.jpg"/><Relationship Id="rId6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blockscad3d.com/community/projects/829232" TargetMode="External"/><Relationship Id="rId4" Type="http://schemas.openxmlformats.org/officeDocument/2006/relationships/hyperlink" Target="https://youtu.be/v158Tlys35A" TargetMode="External"/><Relationship Id="rId5" Type="http://schemas.openxmlformats.org/officeDocument/2006/relationships/hyperlink" Target="https://youtu.be/5m1flM3ahxY" TargetMode="External"/><Relationship Id="rId6" Type="http://schemas.openxmlformats.org/officeDocument/2006/relationships/hyperlink" Target="https://youtu.be/F0xo5s6axyY" TargetMode="External"/><Relationship Id="rId7" Type="http://schemas.openxmlformats.org/officeDocument/2006/relationships/hyperlink" Target="https://youtu.be/UpX_98XlYJE" TargetMode="External"/><Relationship Id="rId8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hyperlink" Target="https://docs.google.com/presentation/d/1h0dxwacm7e6J0CPcEAHzHikwrplmCmg834U8xPvmalM/copy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Relationship Id="rId4" Type="http://schemas.openxmlformats.org/officeDocument/2006/relationships/hyperlink" Target="https://jamboard.google.com/d/1sseUaoNc50ktGWhKMd4rT0A0wwgNi-9ud4xsWykzKdY/viewer?f=2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8.png"/><Relationship Id="rId6" Type="http://schemas.openxmlformats.org/officeDocument/2006/relationships/hyperlink" Target="https://jamboard.google.com/d/1sseUaoNc50ktGWhKMd4rT0A0wwgNi-9ud4xsWykzKdY/viewer?f=3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math%c3%a9matique-science-et-technologie/blockscad101" TargetMode="External"/><Relationship Id="rId4" Type="http://schemas.openxmlformats.org/officeDocument/2006/relationships/hyperlink" Target="https://www.youtube.com/playlist?list=PLbE85KlaADWnbTMYlCBj12Hju4758r4FZ" TargetMode="External"/><Relationship Id="rId5" Type="http://schemas.openxmlformats.org/officeDocument/2006/relationships/hyperlink" Target="https://drive.google.com/file/d/1hqrHvLZ61ZyzDEvaOEP-fG47t8bWGaqe/view?usp=sharing" TargetMode="External"/><Relationship Id="rId6" Type="http://schemas.openxmlformats.org/officeDocument/2006/relationships/hyperlink" Target="https://drive.google.com/file/d/1YXbMK5KneL1jRXdjXkX7-s76a_T9znTc/view?usp=sharing" TargetMode="External"/><Relationship Id="rId7" Type="http://schemas.openxmlformats.org/officeDocument/2006/relationships/hyperlink" Target="https://docs.google.com/document/d/1DU1O_EImmHYAKPWYEh6lY4imMm177F7bl8zwQtlgouk/edit?usp=sharin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9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Relationship Id="rId4" Type="http://schemas.openxmlformats.org/officeDocument/2006/relationships/hyperlink" Target="https://drive.google.com/file/d/1VFscFXOSElGqr6WJ5Zuqz-0otmi6v07y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26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6"/>
          <p:cNvSpPr txBox="1"/>
          <p:nvPr/>
        </p:nvSpPr>
        <p:spPr>
          <a:xfrm>
            <a:off x="288600" y="1417225"/>
            <a:ext cx="2996400" cy="1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00"/>
              <a:buFont typeface="Arial"/>
              <a:buNone/>
            </a:pPr>
            <a:r>
              <a:rPr b="1" i="0" lang="en" sz="1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47</a:t>
            </a:r>
            <a:r>
              <a:rPr b="1" baseline="30000" i="0" lang="en" sz="102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</a:t>
            </a:r>
            <a:endParaRPr b="1" baseline="30000" i="0" sz="102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0" name="Google Shape;580;p26"/>
          <p:cNvSpPr txBox="1"/>
          <p:nvPr/>
        </p:nvSpPr>
        <p:spPr>
          <a:xfrm>
            <a:off x="212400" y="64725"/>
            <a:ext cx="8931600" cy="16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Atelier 401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9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Blockscad</a:t>
            </a:r>
            <a:r>
              <a:rPr b="1" lang="en" sz="2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: Modélisation 3D et programmation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Stéphanie Rioux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monurl.ca/block24112020</a:t>
            </a:r>
            <a:endParaRPr b="1" sz="33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1" name="Google Shape;581;p26"/>
          <p:cNvSpPr txBox="1"/>
          <p:nvPr/>
        </p:nvSpPr>
        <p:spPr>
          <a:xfrm>
            <a:off x="6602400" y="1096550"/>
            <a:ext cx="2541600" cy="8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24 novembre 2020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9h à 10h30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7"/>
          <p:cNvPicPr preferRelativeResize="0"/>
          <p:nvPr/>
        </p:nvPicPr>
        <p:blipFill rotWithShape="1">
          <a:blip r:embed="rId3">
            <a:alphaModFix amt="12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587" name="Google Shape;587;p27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Merci à nos exposants!</a:t>
            </a:r>
            <a:endParaRPr b="1" baseline="30000" i="0" sz="4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88" name="Google Shape;58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4500" y="1291650"/>
            <a:ext cx="1428750" cy="95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89" name="Google Shape;58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4950" y="3389750"/>
            <a:ext cx="2857500" cy="867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0" name="Google Shape;59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7450" y="1291650"/>
            <a:ext cx="2472451" cy="1084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1" name="Google Shape;591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75325" y="3389750"/>
            <a:ext cx="1031201" cy="1031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2" name="Google Shape;592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259" y="3274445"/>
            <a:ext cx="1477336" cy="98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3" name="Google Shape;593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241" y="1291653"/>
            <a:ext cx="1663450" cy="670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8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0" name="Google Shape;600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1" name="Google Shape;60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28"/>
          <p:cNvSpPr txBox="1"/>
          <p:nvPr/>
        </p:nvSpPr>
        <p:spPr>
          <a:xfrm>
            <a:off x="2194650" y="3922725"/>
            <a:ext cx="50184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monurl.ca/block24112020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9"/>
          <p:cNvSpPr txBox="1"/>
          <p:nvPr>
            <p:ph type="title"/>
          </p:nvPr>
        </p:nvSpPr>
        <p:spPr>
          <a:xfrm>
            <a:off x="560951" y="168775"/>
            <a:ext cx="51654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orbel"/>
              <a:buNone/>
            </a:pPr>
            <a:r>
              <a:rPr lang="en" sz="2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ateliers offerts par le RÉCIT MST</a:t>
            </a:r>
            <a:endParaRPr sz="2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8" name="Google Shape;608;p29"/>
          <p:cNvSpPr txBox="1"/>
          <p:nvPr>
            <p:ph idx="1" type="body"/>
          </p:nvPr>
        </p:nvSpPr>
        <p:spPr>
          <a:xfrm>
            <a:off x="747919" y="1302844"/>
            <a:ext cx="6545400" cy="26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101 ► Initiation à Graspable Math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202 ► Enseignement et apprentissage en mode hybride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302 ► Initiation à Minecraft pour les maths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401 ► Initiation à BlocksCAD: Modélisation 3D et programmation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502 ► Création d’une séquence d’apprentissage en ligne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603 ► Scratch: Dessin géométrique avancé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4" name="Google Shape;614;p30"/>
          <p:cNvSpPr txBox="1"/>
          <p:nvPr>
            <p:ph idx="1" type="body"/>
          </p:nvPr>
        </p:nvSpPr>
        <p:spPr>
          <a:xfrm>
            <a:off x="747925" y="1302825"/>
            <a:ext cx="6826800" cy="33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Blockscad?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Initiation au logiciel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Quelques idées de projet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Temps de création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1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1" name="Google Shape;621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22" name="Google Shape;622;p31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{104AA057-75F9-48A4-8601-327724054917}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3" name="Google Shape;623;p31"/>
          <p:cNvSpPr txBox="1"/>
          <p:nvPr/>
        </p:nvSpPr>
        <p:spPr>
          <a:xfrm>
            <a:off x="3794850" y="1998150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 txBox="1"/>
          <p:nvPr>
            <p:ph type="title"/>
          </p:nvPr>
        </p:nvSpPr>
        <p:spPr>
          <a:xfrm>
            <a:off x="747925" y="225025"/>
            <a:ext cx="6666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la modélisation 3D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9" name="Google Shape;629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30" name="Google Shape;630;p32"/>
          <p:cNvGraphicFramePr/>
          <p:nvPr/>
        </p:nvGraphicFramePr>
        <p:xfrm>
          <a:off x="371575" y="104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{104AA057-75F9-48A4-8601-327724054917}</a:tableStyleId>
              </a:tblPr>
              <a:tblGrid>
                <a:gridCol w="2687700"/>
                <a:gridCol w="4355400"/>
              </a:tblGrid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la modélisation 3D?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connais d’autres outils comme Sketchup, Tinkercad, GeoGebra, etc.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 modélisation 3D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1" name="Google Shape;631;p32"/>
          <p:cNvSpPr txBox="1"/>
          <p:nvPr/>
        </p:nvSpPr>
        <p:spPr>
          <a:xfrm>
            <a:off x="4023625" y="2073625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3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33"/>
          <p:cNvSpPr txBox="1"/>
          <p:nvPr>
            <p:ph idx="4294967295" type="body"/>
          </p:nvPr>
        </p:nvSpPr>
        <p:spPr>
          <a:xfrm>
            <a:off x="681425" y="1136550"/>
            <a:ext cx="81867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donner du sens, faire des maths autrement, approche par projet,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MATIS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ou STEAM;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algorithmique;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8" name="Google Shape;638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4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5" name="Google Shape;6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325" y="1115025"/>
            <a:ext cx="6427347" cy="354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5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Initiation à Blockscad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1" name="Google Shape;651;p35"/>
          <p:cNvSpPr txBox="1"/>
          <p:nvPr/>
        </p:nvSpPr>
        <p:spPr>
          <a:xfrm>
            <a:off x="1362450" y="843375"/>
            <a:ext cx="64191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Allez à l’adresse: </a:t>
            </a:r>
            <a:r>
              <a:rPr lang="en" sz="25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www.blockscad3d.com</a:t>
            </a:r>
            <a:endParaRPr sz="2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Créez votre compte 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Survol de l’interface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Quelques défis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580" y="1610475"/>
            <a:ext cx="1510725" cy="5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6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8" name="Google Shape;658;p36"/>
          <p:cNvSpPr txBox="1"/>
          <p:nvPr/>
        </p:nvSpPr>
        <p:spPr>
          <a:xfrm>
            <a:off x="683100" y="914200"/>
            <a:ext cx="8129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Dé à 6 faces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59" name="Google Shape;65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13" y="2446301"/>
            <a:ext cx="8129373" cy="24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3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7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6" name="Google Shape;66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00" y="2407191"/>
            <a:ext cx="9144002" cy="315541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7"/>
          <p:cNvSpPr txBox="1"/>
          <p:nvPr/>
        </p:nvSpPr>
        <p:spPr>
          <a:xfrm>
            <a:off x="0" y="7044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Les pyramides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Rapports de similitude, des aires et des volumes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8" name="Google Shape;668;p3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8"/>
          <p:cNvSpPr txBox="1"/>
          <p:nvPr>
            <p:ph idx="4294967295" type="subTitle"/>
          </p:nvPr>
        </p:nvSpPr>
        <p:spPr>
          <a:xfrm>
            <a:off x="1589549" y="-1028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4" name="Google Shape;674;p38"/>
          <p:cNvSpPr txBox="1"/>
          <p:nvPr/>
        </p:nvSpPr>
        <p:spPr>
          <a:xfrm>
            <a:off x="0" y="628225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Pièces d’un jeu d’échecs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Article sur le projet</a:t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75" name="Google Shape;67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625" y="2238225"/>
            <a:ext cx="3520800" cy="26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7" name="Google Shape;67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2143907"/>
            <a:ext cx="5301900" cy="2808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9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3" name="Google Shape;683;p39"/>
          <p:cNvSpPr txBox="1"/>
          <p:nvPr/>
        </p:nvSpPr>
        <p:spPr>
          <a:xfrm>
            <a:off x="321475" y="1476750"/>
            <a:ext cx="2973600" cy="27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Emoji Arc-en-ciel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conception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Étape 1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Étape 2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Étape 3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Étape 4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4" name="Google Shape;684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5" name="Google Shape;685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07750" y="1476740"/>
            <a:ext cx="5164101" cy="2872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0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1" name="Google Shape;691;p40"/>
          <p:cNvSpPr txBox="1"/>
          <p:nvPr/>
        </p:nvSpPr>
        <p:spPr>
          <a:xfrm>
            <a:off x="382800" y="1083825"/>
            <a:ext cx="8378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Cornet de crème glacée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Généraliser le coût avec variables et opérateurs mathématiques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2" name="Google Shape;692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3" name="Google Shape;69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700" y="1868625"/>
            <a:ext cx="2231125" cy="21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875" y="1791303"/>
            <a:ext cx="2362158" cy="22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1294" y="1791300"/>
            <a:ext cx="2453300" cy="220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40"/>
          <p:cNvSpPr txBox="1"/>
          <p:nvPr/>
        </p:nvSpPr>
        <p:spPr>
          <a:xfrm>
            <a:off x="2591850" y="4209225"/>
            <a:ext cx="39180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tous les détails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1"/>
          <p:cNvSpPr txBox="1"/>
          <p:nvPr>
            <p:ph idx="4294967295" type="subTitle"/>
          </p:nvPr>
        </p:nvSpPr>
        <p:spPr>
          <a:xfrm>
            <a:off x="67809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Temps de création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2" name="Google Shape;702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3" name="Google Shape;7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100" y="1083825"/>
            <a:ext cx="5197005" cy="346467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41"/>
          <p:cNvSpPr txBox="1"/>
          <p:nvPr/>
        </p:nvSpPr>
        <p:spPr>
          <a:xfrm>
            <a:off x="6178450" y="1136450"/>
            <a:ext cx="2772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Partagez vos créations dans ce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0" name="Google Shape;710;p42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1" name="Google Shape;711;p4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950" y="1018200"/>
            <a:ext cx="4086125" cy="382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2" name="Google Shape;712;p42"/>
          <p:cNvSpPr txBox="1"/>
          <p:nvPr/>
        </p:nvSpPr>
        <p:spPr>
          <a:xfrm>
            <a:off x="6755475" y="44041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solidFill>
                <a:srgbClr val="C9DAF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3" name="Google Shape;713;p42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714" name="Google Shape;714;p42"/>
          <p:cNvSpPr txBox="1"/>
          <p:nvPr/>
        </p:nvSpPr>
        <p:spPr>
          <a:xfrm>
            <a:off x="-49850" y="1269250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0" name="Google Shape;720;p4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1" name="Google Shape;721;p43"/>
          <p:cNvSpPr txBox="1"/>
          <p:nvPr>
            <p:ph idx="1" type="body"/>
          </p:nvPr>
        </p:nvSpPr>
        <p:spPr>
          <a:xfrm>
            <a:off x="341550" y="1205800"/>
            <a:ext cx="77253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Blockscad du Campus RÉCIT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du RÉCIT MST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Résumé de l’outil en 2 pages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complet et détaillé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Blocs disponibles à imprimer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4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7" name="Google Shape;72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44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29" name="Google Shape;729;p44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0" name="Google Shape;730;p44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1" name="Google Shape;731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45"/>
          <p:cNvPicPr preferRelativeResize="0"/>
          <p:nvPr/>
        </p:nvPicPr>
        <p:blipFill rotWithShape="1">
          <a:blip r:embed="rId3">
            <a:alphaModFix amt="12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737" name="Google Shape;737;p45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Merci à nos exposants!</a:t>
            </a:r>
            <a:endParaRPr b="1" baseline="30000" i="0" sz="4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8" name="Google Shape;73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4500" y="1291650"/>
            <a:ext cx="1428750" cy="95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739" name="Google Shape;739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4950" y="3389750"/>
            <a:ext cx="2857500" cy="867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740" name="Google Shape;74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7450" y="1291650"/>
            <a:ext cx="2472451" cy="1084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741" name="Google Shape;741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75325" y="3389750"/>
            <a:ext cx="1031201" cy="1031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742" name="Google Shape;742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259" y="3274445"/>
            <a:ext cx="1477336" cy="98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743" name="Google Shape;743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241" y="1291653"/>
            <a:ext cx="1663450" cy="670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46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749" name="Google Shape;749;p46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Assemblée générale du GRMS</a:t>
            </a:r>
            <a:endParaRPr b="1" baseline="30000" i="0" sz="4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0" name="Google Shape;750;p46"/>
          <p:cNvSpPr txBox="1"/>
          <p:nvPr/>
        </p:nvSpPr>
        <p:spPr>
          <a:xfrm>
            <a:off x="6046150" y="921500"/>
            <a:ext cx="26610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1er décembre 2020 en ligne!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46"/>
          <p:cNvSpPr txBox="1"/>
          <p:nvPr/>
        </p:nvSpPr>
        <p:spPr>
          <a:xfrm>
            <a:off x="290875" y="799188"/>
            <a:ext cx="4200600" cy="3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Ordre du jour</a:t>
            </a:r>
            <a:endParaRPr b="1" i="0" sz="11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Ouverture de l’assemblée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Nomination d’une présidente ou d’un président d’élections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Adoption de l’ordre du jour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Adoption du procès-verbal de l’assemblée générale tenue à Victoriaville, le 25 octobre 2019</a:t>
            </a: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Suivis au procès-verbal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Rapport du conseil d’administration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Rapport de la trésorerie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Modifications aux règlements généraux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Prix du GRMS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Élections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Résolutions venant de la salle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Autres points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Dates et lieu de la prochaine session de perfectionnement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Levée de l’assemblée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Guy Gervais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Président du GRMS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