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3"/>
    <p:sldMasterId id="214748367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Ubuntu"/>
      <p:regular r:id="rId16"/>
      <p:bold r:id="rId17"/>
      <p:italic r:id="rId18"/>
      <p:boldItalic r:id="rId19"/>
    </p:embeddedFont>
    <p:embeddedFont>
      <p:font typeface="Nunito"/>
      <p:regular r:id="rId20"/>
      <p:bold r:id="rId21"/>
      <p:italic r:id="rId22"/>
      <p:boldItalic r:id="rId23"/>
    </p:embeddedFont>
    <p:embeddedFont>
      <p:font typeface="Viga"/>
      <p:regular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regular.fntdata"/><Relationship Id="rId11" Type="http://schemas.openxmlformats.org/officeDocument/2006/relationships/slide" Target="slides/slide6.xml"/><Relationship Id="rId22" Type="http://schemas.openxmlformats.org/officeDocument/2006/relationships/font" Target="fonts/Nunito-italic.fntdata"/><Relationship Id="rId10" Type="http://schemas.openxmlformats.org/officeDocument/2006/relationships/slide" Target="slides/slide5.xml"/><Relationship Id="rId21" Type="http://schemas.openxmlformats.org/officeDocument/2006/relationships/font" Target="fonts/Nunito-bold.fntdata"/><Relationship Id="rId13" Type="http://schemas.openxmlformats.org/officeDocument/2006/relationships/slide" Target="slides/slide8.xml"/><Relationship Id="rId24" Type="http://schemas.openxmlformats.org/officeDocument/2006/relationships/font" Target="fonts/Viga-regular.fntdata"/><Relationship Id="rId12" Type="http://schemas.openxmlformats.org/officeDocument/2006/relationships/slide" Target="slides/slide7.xml"/><Relationship Id="rId23" Type="http://schemas.openxmlformats.org/officeDocument/2006/relationships/font" Target="fonts/Nunito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Ubuntu-bold.fntdata"/><Relationship Id="rId16" Type="http://schemas.openxmlformats.org/officeDocument/2006/relationships/font" Target="fonts/Ubuntu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Ubuntu-boldItalic.fntdata"/><Relationship Id="rId6" Type="http://schemas.openxmlformats.org/officeDocument/2006/relationships/slide" Target="slides/slide1.xml"/><Relationship Id="rId18" Type="http://schemas.openxmlformats.org/officeDocument/2006/relationships/font" Target="fonts/Ubuntu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ed4903a0cb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ed4903a0cb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SR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ed4903a0cb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ed4903a0cb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SR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edee0c12f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edee0c12f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s-Latn-BA" sz="185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www.wooclap.com/</a:t>
            </a:r>
            <a:r>
              <a:rPr b="1" lang="bs-Latn-BA" sz="185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XNRSJP</a:t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f26aa35d5c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f26aa35d5c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s-Latn-BA" sz="185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www.wooclap.com/</a:t>
            </a:r>
            <a:r>
              <a:rPr b="1" lang="bs-Latn-BA" sz="185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SAGOIP</a:t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f6c9e2abc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f6c9e2abc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s-Latn-BA" sz="185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www.wooclap.com/</a:t>
            </a:r>
            <a:r>
              <a:rPr b="1" lang="bs-Latn-BA" sz="185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SAGOIP</a:t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f6c9e2abc4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f6c9e2abc4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s-Latn-BA" sz="185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www.wooclap.com/</a:t>
            </a:r>
            <a:r>
              <a:rPr b="1" lang="bs-Latn-BA" sz="185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SAGOIP</a:t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ed4903a0cb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ed4903a0cb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SR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f55d9c5b0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f55d9c5b0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f26aa35d5c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f26aa35d5c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1533379" y="1234904"/>
            <a:ext cx="7427741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1533379" y="3714579"/>
            <a:ext cx="7427741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838200" y="2288291"/>
            <a:ext cx="10515600" cy="3888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" type="body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/>
          <p:nvPr>
            <p:ph idx="2" type="pic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76" name="Google Shape;76;p12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0" name="Google Shape;80;p1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84" name="Google Shape;84;p1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87" name="Google Shape;87;p1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8" name="Google Shape;88;p1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6" name="Google Shape;96;p1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99" name="Google Shape;99;p1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9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03" name="Google Shape;103;p19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19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05" name="Google Shape;105;p1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108" name="Google Shape;108;p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12" name="Google Shape;112;p2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Font typeface="Viga"/>
              <a:buNone/>
              <a:defRPr sz="69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17" name="Google Shape;117;p23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Font typeface="Ubuntu"/>
              <a:buNone/>
              <a:defRPr sz="37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3.png"/><Relationship Id="rId2" Type="http://schemas.openxmlformats.org/officeDocument/2006/relationships/image" Target="../media/image2.png"/><Relationship Id="rId3" Type="http://schemas.openxmlformats.org/officeDocument/2006/relationships/hyperlink" Target="http://www.prezentr.com/?utm_source=templates&amp;utm_medium=presentation&amp;utm_campaign=free_downloads_2020" TargetMode="External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10.jpg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  <a:defRPr b="1" i="0" sz="4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2288291"/>
            <a:ext cx="10515600" cy="3888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-610475" y="4914981"/>
            <a:ext cx="896556" cy="32439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 txBox="1"/>
          <p:nvPr/>
        </p:nvSpPr>
        <p:spPr>
          <a:xfrm rot="-5400000">
            <a:off x="-2113768" y="2546065"/>
            <a:ext cx="3888671" cy="27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bs-Latn-BA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Find more PowerPoint templates on </a:t>
            </a:r>
            <a:r>
              <a:rPr b="1" i="0" lang="bs-Latn-BA" sz="1200" u="sng" cap="none" strike="noStrike">
                <a:solidFill>
                  <a:schemeClr val="hlink"/>
                </a:solidFill>
                <a:latin typeface="Trebuchet MS"/>
                <a:ea typeface="Trebuchet MS"/>
                <a:cs typeface="Trebuchet MS"/>
                <a:sym typeface="Trebuchet MS"/>
                <a:hlinkClick r:id="rId3"/>
              </a:rPr>
              <a:t>prezentr.com</a:t>
            </a:r>
            <a:r>
              <a:rPr b="0" i="0" lang="bs-Latn-BA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!</a:t>
            </a:r>
            <a:endParaRPr sz="120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prezentr.com/?utm_source=templates&amp;utm_medium=presentation&amp;utm_campaign=free_downloads_2020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gif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education.minecraft.net/fr-fr/get-started/download" TargetMode="External"/><Relationship Id="rId4" Type="http://schemas.openxmlformats.org/officeDocument/2006/relationships/hyperlink" Target="https://youtu.be/LGi3OaaJLY4" TargetMode="External"/><Relationship Id="rId5" Type="http://schemas.openxmlformats.org/officeDocument/2006/relationships/hyperlink" Target="https://youtu.be/SUzWJ0SOsLg" TargetMode="External"/><Relationship Id="rId6" Type="http://schemas.openxmlformats.org/officeDocument/2006/relationships/hyperlink" Target="https://youtu.be/MQ_BD-O5oCU" TargetMode="External"/><Relationship Id="rId7" Type="http://schemas.openxmlformats.org/officeDocument/2006/relationships/hyperlink" Target="https://youtu.be/6J_eesk5zt4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rive.google.com/uc?export=download&amp;id=1KqbF8srAE5NyjvLXDqWwaCW5Etu0vWMC" TargetMode="External"/><Relationship Id="rId4" Type="http://schemas.openxmlformats.org/officeDocument/2006/relationships/hyperlink" Target="https://youtu.be/hpPWZ5rH0AM" TargetMode="External"/><Relationship Id="rId5" Type="http://schemas.openxmlformats.org/officeDocument/2006/relationships/hyperlink" Target="https://youtu.be/xTfKygkKRLc" TargetMode="External"/><Relationship Id="rId6" Type="http://schemas.openxmlformats.org/officeDocument/2006/relationships/hyperlink" Target="https://youtu.be/4Qontndrz8M" TargetMode="External"/><Relationship Id="rId7" Type="http://schemas.openxmlformats.org/officeDocument/2006/relationships/hyperlink" Target="https://youtu.be/9a5_2Z9LZKY" TargetMode="External"/><Relationship Id="rId8" Type="http://schemas.openxmlformats.org/officeDocument/2006/relationships/hyperlink" Target="https://youtu.be/hQ3p3Nf-Sxo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1v7bjMI-aJ4" TargetMode="External"/><Relationship Id="rId4" Type="http://schemas.openxmlformats.org/officeDocument/2006/relationships/image" Target="../media/image14.jpg"/><Relationship Id="rId5" Type="http://schemas.openxmlformats.org/officeDocument/2006/relationships/hyperlink" Target="https://campus.recit.qc.ca/admin/tool/policy/view.php?versionid=1&amp;returnurl=https%3A%2F%2Fcampus.recit.qc.ca%2Fadmin%2Ftool%2Fpolicy%2Findex.php" TargetMode="External"/><Relationship Id="rId6" Type="http://schemas.openxmlformats.org/officeDocument/2006/relationships/hyperlink" Target="https://campus.recit.qc.ca/course/view.php?id=329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education.minecraft.net/fr-fr/get-started/download" TargetMode="External"/><Relationship Id="rId4" Type="http://schemas.openxmlformats.org/officeDocument/2006/relationships/hyperlink" Target="https://campus.recit.qc.ca/enrol/index.php?id=329" TargetMode="External"/><Relationship Id="rId5" Type="http://schemas.openxmlformats.org/officeDocument/2006/relationships/hyperlink" Target="https://youtu.be/LGi3OaaJLY4" TargetMode="External"/><Relationship Id="rId6" Type="http://schemas.openxmlformats.org/officeDocument/2006/relationships/hyperlink" Target="https://youtu.be/SUzWJ0SOsLg" TargetMode="External"/><Relationship Id="rId7" Type="http://schemas.openxmlformats.org/officeDocument/2006/relationships/hyperlink" Target="https://youtu.be/MQ_BD-O5oCU" TargetMode="External"/><Relationship Id="rId8" Type="http://schemas.openxmlformats.org/officeDocument/2006/relationships/hyperlink" Target="https://youtu.be/6J_eesk5zt4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>
            <a:hlinkClick r:id="rId3"/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4" name="Google Shape;124;p24"/>
          <p:cNvSpPr txBox="1"/>
          <p:nvPr>
            <p:ph type="ctrTitle"/>
          </p:nvPr>
        </p:nvSpPr>
        <p:spPr>
          <a:xfrm>
            <a:off x="2151450" y="1110350"/>
            <a:ext cx="7889100" cy="331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</a:pPr>
            <a:r>
              <a:rPr lang="bs-Latn-BA" sz="4000"/>
              <a:t>Les maths avec</a:t>
            </a:r>
            <a:endParaRPr sz="4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</a:pPr>
            <a:r>
              <a:rPr lang="bs-Latn-BA" sz="4000"/>
              <a:t> </a:t>
            </a:r>
            <a:r>
              <a:rPr lang="bs-Latn-BA"/>
              <a:t>Minecraft Education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</a:pPr>
            <a:r>
              <a:t/>
            </a:r>
            <a:endParaRPr sz="4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</a:pPr>
            <a:r>
              <a:rPr lang="bs-Latn-BA" sz="4000"/>
              <a:t>CSS des Hautes-Laurentides</a:t>
            </a:r>
            <a:endParaRPr sz="4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</a:pPr>
            <a:r>
              <a:rPr lang="bs-Latn-BA" sz="4000"/>
              <a:t>8 octobre 2021</a:t>
            </a:r>
            <a:endParaRPr sz="4000"/>
          </a:p>
        </p:txBody>
      </p:sp>
      <p:pic>
        <p:nvPicPr>
          <p:cNvPr id="125" name="Google Shape;12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2000" y="152400"/>
            <a:ext cx="6340224" cy="95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>
            <p:ph idx="4294967295" type="body"/>
          </p:nvPr>
        </p:nvSpPr>
        <p:spPr>
          <a:xfrm>
            <a:off x="1709725" y="1861725"/>
            <a:ext cx="8354700" cy="34005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bs-Latn-BA" sz="32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sz="32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C9DAF8"/>
              </a:buClr>
              <a:buSzPts val="2000"/>
              <a:buFont typeface="Ubuntu"/>
              <a:buChar char="●"/>
            </a:pPr>
            <a:r>
              <a:rPr lang="bs-Latn-BA" sz="20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Membre du service national du RÉCIT MST</a:t>
            </a:r>
            <a:endParaRPr sz="20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000"/>
              <a:buFont typeface="Ubuntu"/>
              <a:buChar char="●"/>
            </a:pPr>
            <a:r>
              <a:rPr lang="bs-Latn-BA" sz="20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Enseignante de mathématique, CSS de la Capitale</a:t>
            </a:r>
            <a:endParaRPr sz="20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000"/>
              <a:buFont typeface="Ubuntu"/>
              <a:buChar char="●"/>
            </a:pPr>
            <a:r>
              <a:rPr lang="bs-Latn-BA" sz="20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Leader pédagonumérique</a:t>
            </a:r>
            <a:endParaRPr sz="20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000"/>
              <a:buFont typeface="Ubuntu"/>
              <a:buChar char="●"/>
            </a:pPr>
            <a:r>
              <a:rPr lang="bs-Latn-BA" sz="20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Mentor Minecraft Education</a:t>
            </a:r>
            <a:endParaRPr sz="20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bs-Latn-BA" sz="20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0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2100"/>
              </a:spcBef>
              <a:spcAft>
                <a:spcPts val="2100"/>
              </a:spcAft>
              <a:buNone/>
            </a:pPr>
            <a:r>
              <a:t/>
            </a:r>
            <a:endParaRPr sz="17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1" name="Google Shape;131;p25"/>
          <p:cNvSpPr txBox="1"/>
          <p:nvPr>
            <p:ph idx="12" type="sldNum"/>
          </p:nvPr>
        </p:nvSpPr>
        <p:spPr>
          <a:xfrm>
            <a:off x="120825" y="6296983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  <p:pic>
        <p:nvPicPr>
          <p:cNvPr id="132" name="Google Shape;13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62000" y="152400"/>
            <a:ext cx="6340224" cy="9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42875" y="2764549"/>
            <a:ext cx="1635675" cy="201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idx="4294967295" type="title"/>
          </p:nvPr>
        </p:nvSpPr>
        <p:spPr>
          <a:xfrm>
            <a:off x="1808200" y="201527"/>
            <a:ext cx="8187300" cy="88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43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Plan de la rencontre</a:t>
            </a:r>
            <a:endParaRPr sz="43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9" name="Google Shape;139;p26"/>
          <p:cNvSpPr txBox="1"/>
          <p:nvPr>
            <p:ph idx="4294967295" type="body"/>
          </p:nvPr>
        </p:nvSpPr>
        <p:spPr>
          <a:xfrm>
            <a:off x="1808200" y="1595775"/>
            <a:ext cx="9456300" cy="4141500"/>
          </a:xfrm>
          <a:prstGeom prst="rect">
            <a:avLst/>
          </a:prstGeom>
          <a:solidFill>
            <a:srgbClr val="000000"/>
          </a:solidFill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501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Vous et Minecraft Education ?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Activité brise-glace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Quelques bases avec Minecraft Education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Les maths avec Minecraft Education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Autoformation du Campus RÉCIT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Exploration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0" name="Google Shape;140;p26"/>
          <p:cNvSpPr txBox="1"/>
          <p:nvPr>
            <p:ph idx="12" type="sldNum"/>
          </p:nvPr>
        </p:nvSpPr>
        <p:spPr>
          <a:xfrm>
            <a:off x="120825" y="6296983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idx="4294967295" type="title"/>
          </p:nvPr>
        </p:nvSpPr>
        <p:spPr>
          <a:xfrm>
            <a:off x="1367850" y="294325"/>
            <a:ext cx="9456300" cy="88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bs-Latn-BA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Vous et Minecraft Education ?</a:t>
            </a:r>
            <a:r>
              <a:rPr lang="bs-Latn-BA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🧱⛏ </a:t>
            </a:r>
            <a:r>
              <a:rPr lang="bs-Latn-BA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💎</a:t>
            </a:r>
            <a:endParaRPr sz="49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6" name="Google Shape;14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2575" y="1233125"/>
            <a:ext cx="5066850" cy="28558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" name="Google Shape;14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8500" y="4336375"/>
            <a:ext cx="8935008" cy="2521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/>
          <p:nvPr>
            <p:ph idx="4294967295" type="title"/>
          </p:nvPr>
        </p:nvSpPr>
        <p:spPr>
          <a:xfrm>
            <a:off x="676500" y="240425"/>
            <a:ext cx="10839000" cy="747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4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L’activité brise-glace </a:t>
            </a:r>
            <a:r>
              <a:rPr lang="bs-Latn-BA" sz="4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🧱⛏ 💎</a:t>
            </a:r>
            <a:r>
              <a:rPr lang="bs-Latn-BA" sz="4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41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4300">
              <a:solidFill>
                <a:schemeClr val="lt1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53" name="Google Shape;153;p28"/>
          <p:cNvPicPr preferRelativeResize="0"/>
          <p:nvPr/>
        </p:nvPicPr>
        <p:blipFill rotWithShape="1">
          <a:blip r:embed="rId3">
            <a:alphaModFix/>
          </a:blip>
          <a:srcRect b="2486" l="0" r="2922" t="0"/>
          <a:stretch/>
        </p:blipFill>
        <p:spPr>
          <a:xfrm>
            <a:off x="2355825" y="1140125"/>
            <a:ext cx="3240001" cy="324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1801" y="1140125"/>
            <a:ext cx="3240000" cy="32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98625" y="4548401"/>
            <a:ext cx="8394749" cy="23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9"/>
          <p:cNvSpPr txBox="1"/>
          <p:nvPr>
            <p:ph idx="4294967295" type="title"/>
          </p:nvPr>
        </p:nvSpPr>
        <p:spPr>
          <a:xfrm>
            <a:off x="676500" y="240425"/>
            <a:ext cx="11215800" cy="747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4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Quelques bases avec Minecraft Education</a:t>
            </a:r>
            <a:r>
              <a:rPr lang="bs-Latn-BA" sz="4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🧱⛏ 💎 </a:t>
            </a:r>
            <a:endParaRPr sz="41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4300">
              <a:solidFill>
                <a:schemeClr val="lt1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61" name="Google Shape;161;p29"/>
          <p:cNvSpPr txBox="1"/>
          <p:nvPr/>
        </p:nvSpPr>
        <p:spPr>
          <a:xfrm>
            <a:off x="502050" y="1443800"/>
            <a:ext cx="11187900" cy="4635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■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Installer le logiciel sur votre appareil (</a:t>
            </a:r>
            <a:r>
              <a:rPr lang="bs-Latn-BA" sz="28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téléchargement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 et vous connecter avec votre compte Microsoft.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Créer un monde simple (</a:t>
            </a:r>
            <a:r>
              <a:rPr lang="bs-Latn-BA" sz="28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Se familiariser avec les mouvements (</a:t>
            </a:r>
            <a:r>
              <a:rPr lang="bs-Latn-BA" sz="28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Choisir son inventaire (</a:t>
            </a:r>
            <a:r>
              <a:rPr lang="bs-Latn-BA" sz="28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Placer ou miner des blocs (</a:t>
            </a:r>
            <a:r>
              <a:rPr lang="bs-Latn-BA" sz="28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).</a:t>
            </a:r>
            <a:endParaRPr sz="45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0"/>
          <p:cNvSpPr txBox="1"/>
          <p:nvPr>
            <p:ph idx="4294967295" type="title"/>
          </p:nvPr>
        </p:nvSpPr>
        <p:spPr>
          <a:xfrm>
            <a:off x="676500" y="240425"/>
            <a:ext cx="11215800" cy="747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4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Les maths</a:t>
            </a:r>
            <a:r>
              <a:rPr lang="bs-Latn-BA" sz="4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avec Minecraft Education 🧱⛏ 💎 </a:t>
            </a:r>
            <a:endParaRPr sz="41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4300">
              <a:solidFill>
                <a:schemeClr val="lt1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67" name="Google Shape;167;p30"/>
          <p:cNvSpPr txBox="1"/>
          <p:nvPr/>
        </p:nvSpPr>
        <p:spPr>
          <a:xfrm>
            <a:off x="502050" y="1443800"/>
            <a:ext cx="11187900" cy="5110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■"/>
            </a:pPr>
            <a:r>
              <a:rPr lang="bs-Latn-BA" sz="2300">
                <a:solidFill>
                  <a:schemeClr val="lt1"/>
                </a:solidFill>
                <a:highlight>
                  <a:schemeClr val="dk1"/>
                </a:highlight>
                <a:latin typeface="Ubuntu"/>
                <a:ea typeface="Ubuntu"/>
                <a:cs typeface="Ubuntu"/>
                <a:sym typeface="Ubuntu"/>
              </a:rPr>
              <a:t>Soutenir l'enseignement et l'apprentissage de certains concepts et processus liés aux fractions avec Minecraft, c'est possible! Vous pouvez </a:t>
            </a:r>
            <a:r>
              <a:rPr lang="bs-Latn-BA" sz="2300" u="sng">
                <a:solidFill>
                  <a:srgbClr val="00FFFF"/>
                </a:solidFill>
                <a:highlight>
                  <a:schemeClr val="dk1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télécharger ce monde</a:t>
            </a:r>
            <a:r>
              <a:rPr lang="bs-Latn-BA" sz="2300">
                <a:solidFill>
                  <a:schemeClr val="lt1"/>
                </a:solidFill>
                <a:highlight>
                  <a:schemeClr val="dk1"/>
                </a:highlight>
                <a:latin typeface="Ubuntu"/>
                <a:ea typeface="Ubuntu"/>
                <a:cs typeface="Ubuntu"/>
                <a:sym typeface="Ubuntu"/>
              </a:rPr>
              <a:t> pour vivre l'expérience de façon immersive.</a:t>
            </a:r>
            <a:endParaRPr sz="2300">
              <a:solidFill>
                <a:schemeClr val="lt1"/>
              </a:solidFill>
              <a:highlight>
                <a:schemeClr val="dk1"/>
              </a:highlight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✓"/>
            </a:pP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Représenter des fractions (</a:t>
            </a:r>
            <a:r>
              <a:rPr lang="bs-Latn-BA" sz="23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✓"/>
            </a:pP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Représenter des fractions équivalentes (</a:t>
            </a:r>
            <a:r>
              <a:rPr lang="bs-Latn-BA" sz="23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✓"/>
            </a:pP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Comparer des fractions (</a:t>
            </a:r>
            <a:r>
              <a:rPr lang="bs-Latn-BA" sz="23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✓"/>
            </a:pP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Effectuer des opérations sur des fractions (</a:t>
            </a:r>
            <a:r>
              <a:rPr lang="bs-Latn-BA" sz="23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✓"/>
            </a:pP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Représenter des fractions sur une droite numérique (</a:t>
            </a:r>
            <a:r>
              <a:rPr lang="bs-Latn-BA" sz="23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).</a:t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1"/>
          <p:cNvSpPr txBox="1"/>
          <p:nvPr>
            <p:ph idx="4294967295" type="title"/>
          </p:nvPr>
        </p:nvSpPr>
        <p:spPr>
          <a:xfrm>
            <a:off x="1367850" y="294325"/>
            <a:ext cx="9456300" cy="88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bs-Latn-BA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L’autoformation du Campus RÉCIT</a:t>
            </a:r>
            <a:endParaRPr sz="49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Cette vidéo de présentation est liée à l'autoformation « Minecraft Education en MST » du Campus &#10;RÉCIT disponible à l'adresse suivante: https://monurl.ca/minecraftmst" id="173" name="Google Shape;173;p31" title="Présentation de l'autoformation « Minecraft Education en MST »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700" y="1311600"/>
            <a:ext cx="6870850" cy="51531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4" name="Google Shape;174;p31"/>
          <p:cNvSpPr txBox="1"/>
          <p:nvPr/>
        </p:nvSpPr>
        <p:spPr>
          <a:xfrm>
            <a:off x="7833000" y="1648500"/>
            <a:ext cx="3503400" cy="4479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AutoNum type="arabicPeriod"/>
            </a:pPr>
            <a:r>
              <a:rPr lang="bs-Latn-BA" sz="3100" u="sng">
                <a:solidFill>
                  <a:srgbClr val="00FFF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 créer un compte sur le Campus RÉCIT</a:t>
            </a:r>
            <a:endParaRPr sz="3100">
              <a:solidFill>
                <a:srgbClr val="00FF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lt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AutoNum type="arabicPeriod"/>
            </a:pPr>
            <a:r>
              <a:rPr lang="bs-Latn-BA" sz="3100" u="sng">
                <a:solidFill>
                  <a:srgbClr val="00FFF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S’inscrire à l’autoformation Minecraft Education en MST</a:t>
            </a:r>
            <a:endParaRPr sz="3100">
              <a:solidFill>
                <a:srgbClr val="00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 txBox="1"/>
          <p:nvPr>
            <p:ph idx="4294967295" type="title"/>
          </p:nvPr>
        </p:nvSpPr>
        <p:spPr>
          <a:xfrm>
            <a:off x="1367850" y="294325"/>
            <a:ext cx="9456300" cy="88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bs-Latn-BA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D’ici la prochaine rencontre...</a:t>
            </a:r>
            <a:endParaRPr sz="49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0" name="Google Shape;180;p32"/>
          <p:cNvSpPr txBox="1"/>
          <p:nvPr/>
        </p:nvSpPr>
        <p:spPr>
          <a:xfrm>
            <a:off x="608375" y="1175725"/>
            <a:ext cx="11187900" cy="51564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■"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Installer le logiciel sur votre appareil (</a:t>
            </a:r>
            <a:r>
              <a:rPr lang="bs-Latn-BA" sz="20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téléchargement</a:t>
            </a: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 et vous connecter avec votre compte Microsoft;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■"/>
            </a:pPr>
            <a:r>
              <a:rPr lang="bs-Latn-BA" sz="20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S’inscrire à l’autoformation Minecraft Education en MST</a:t>
            </a: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et s’approprier les bases;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✓"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Créer un monde simple (</a:t>
            </a:r>
            <a:r>
              <a:rPr lang="bs-Latn-BA" sz="20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✓"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Se familiariser avec les mouvements (</a:t>
            </a:r>
            <a:r>
              <a:rPr lang="bs-Latn-BA" sz="20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✓"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Choisir son inventaire (</a:t>
            </a:r>
            <a:r>
              <a:rPr lang="bs-Latn-BA" sz="20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✓"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Placer ou miner des blocs (</a:t>
            </a:r>
            <a:r>
              <a:rPr lang="bs-Latn-BA" sz="20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■"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Explorer d’autres contenus de l’autoformation au besoin;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■"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Trouver une intention pédagogique  pour une activité en lien avec le PFEQ.</a:t>
            </a:r>
            <a:endParaRPr sz="37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 txBox="1"/>
          <p:nvPr>
            <p:ph idx="4294967295" type="title"/>
          </p:nvPr>
        </p:nvSpPr>
        <p:spPr>
          <a:xfrm>
            <a:off x="645900" y="294325"/>
            <a:ext cx="11208600" cy="88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bs-Latn-BA" sz="3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Merci et bonne poursuite avec Minecraft Education!</a:t>
            </a:r>
            <a:endParaRPr sz="4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86" name="Google Shape;18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100" y="1512475"/>
            <a:ext cx="9143800" cy="47371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