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 id="2147483671" r:id="rId2"/>
  </p:sldMasterIdLst>
  <p:notesMasterIdLst>
    <p:notesMasterId r:id="rId2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embeddedFontLst>
    <p:embeddedFont>
      <p:font typeface="Barlow" panose="020B0604020202020204" charset="0"/>
      <p:regular r:id="rId30"/>
      <p:bold r:id="rId31"/>
      <p:italic r:id="rId32"/>
      <p:boldItalic r:id="rId33"/>
    </p:embeddedFont>
    <p:embeddedFont>
      <p:font typeface="Barlow Light" panose="020B060402020202020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Miriam Libre" panose="020B0604020202020204" charset="-79"/>
      <p:regular r:id="rId42"/>
      <p:bold r:id="rId43"/>
    </p:embeddedFont>
    <p:embeddedFont>
      <p:font typeface="Nixie One" panose="020B0604020202020204" charset="0"/>
      <p:regular r:id="rId44"/>
    </p:embeddedFont>
    <p:embeddedFont>
      <p:font typeface="Roboto" panose="020B0604020202020204" charset="0"/>
      <p:regular r:id="rId45"/>
      <p:bold r:id="rId46"/>
      <p:italic r:id="rId47"/>
      <p:boldItalic r:id="rId48"/>
    </p:embeddedFont>
    <p:embeddedFont>
      <p:font typeface="Ubuntu" panose="020B0604020202020204" charset="0"/>
      <p:regular r:id="rId49"/>
      <p:bold r:id="rId50"/>
      <p:italic r:id="rId51"/>
      <p:boldItalic r:id="rId52"/>
    </p:embeddedFont>
    <p:embeddedFont>
      <p:font typeface="Viga" panose="020B0604020202020204" charset="0"/>
      <p:regular r:id="rId53"/>
    </p:embeddedFont>
    <p:embeddedFont>
      <p:font typeface="Work Sans" panose="020B060402020202020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3" d="100"/>
          <a:sy n="133" d="100"/>
        </p:scale>
        <p:origin x="30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notesMaster" Target="notesMasters/notesMaster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font" Target="fonts/font27.fntdata"/><Relationship Id="rId8" Type="http://schemas.openxmlformats.org/officeDocument/2006/relationships/slide" Target="slides/slide6.xml"/><Relationship Id="rId51" Type="http://schemas.openxmlformats.org/officeDocument/2006/relationships/font" Target="fonts/font2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12.fntdata"/><Relationship Id="rId54" Type="http://schemas.openxmlformats.org/officeDocument/2006/relationships/font" Target="fonts/font2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font" Target="fonts/font28.fntdata"/><Relationship Id="rId10" Type="http://schemas.openxmlformats.org/officeDocument/2006/relationships/slide" Target="slides/slide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youtu.be/p2ZFN3TCkHM" TargetMode="External"/><Relationship Id="rId7" Type="http://schemas.openxmlformats.org/officeDocument/2006/relationships/hyperlink" Target="https://view.genial.ly/5c9ccdde72992649167cb977/interactive-content-scene-de-crime-les-solides-s2"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forms.gle/H3QcJ2uG9SREzE2u9" TargetMode="External"/><Relationship Id="rId5" Type="http://schemas.openxmlformats.org/officeDocument/2006/relationships/hyperlink" Target="https://docs.google.com/document/d/1fiq7mtdLdbtDQ6XRLMEdeSlyzLocvZrzO9ZbasJaxUU/edit?usp=sharing" TargetMode="External"/><Relationship Id="rId4" Type="http://schemas.openxmlformats.org/officeDocument/2006/relationships/hyperlink" Target="https://view.genial.ly/5c7bf96e5d0e4e575e2422ad/interactive-content-scene-de-crime-le-cercle-s2"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youtube.com/watch?v=_IguXWr7vU8" TargetMode="External"/><Relationship Id="rId5" Type="http://schemas.openxmlformats.org/officeDocument/2006/relationships/hyperlink" Target="https://docs.google.com/forms/d/e/1FAIpQLScLd8b5jHyz-cY3kNEWeFQQXZl2KxRmofzAib7yxan_kyvBsA/viewform" TargetMode="External"/><Relationship Id="rId4" Type="http://schemas.openxmlformats.org/officeDocument/2006/relationships/hyperlink" Target="https://docs.google.com/forms/d/e/1FAIpQLSfh9_AnbFnwBUIpk6vmrRO1TbjkLRjsU84KUxHM5_v8-1V9Og/viewfor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view.genial.ly/5d812659369a7d0fc95ca03b"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cape.enepe.fr/EG-infotableau.html"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ampus.recit.qc.ca/math%c3%a9matique-science-et-technologie/jeux-%c3%a9vasion"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campus.recit.qc.ca/math%c3%a9matique-science-et-technologie/mstdistance101"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bea075e0c4_0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bea075e0c4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77e62962a8_0_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77e62962a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656b25fe7d_0_10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bea075e0c4_0_58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bea075e0c4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5ab57a2888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656b25fe7d_0_86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656b25fe7d_0_88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bea075e0c4_0_56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bea075e0c4_0_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bea075e0c4_0_5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bea075e0c4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bea075e0c4_0_57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bea075e0c4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Lien du jeu numérique Scène de crime, le cercle : </a:t>
            </a:r>
            <a:r>
              <a:rPr lang="en" u="sng">
                <a:solidFill>
                  <a:schemeClr val="hlink"/>
                </a:solidFill>
                <a:hlinkClick r:id="rId4"/>
              </a:rPr>
              <a:t>https://view.genial.ly/5c7bf96e5d0e4e575e2422ad/interactive-content-scene-de-crime-le-cercle-s2</a:t>
            </a:r>
            <a:endParaRPr/>
          </a:p>
          <a:p>
            <a:pPr marL="0" lvl="0" indent="0" algn="l" rtl="0">
              <a:spcBef>
                <a:spcPts val="0"/>
              </a:spcBef>
              <a:spcAft>
                <a:spcPts val="0"/>
              </a:spcAft>
              <a:buNone/>
            </a:pPr>
            <a:r>
              <a:rPr lang="en"/>
              <a:t>Si besoin : jeu Le trésor de Barbe Sale 1er cycle : </a:t>
            </a:r>
            <a:r>
              <a:rPr lang="en" u="sng">
                <a:solidFill>
                  <a:schemeClr val="hlink"/>
                </a:solidFill>
                <a:hlinkClick r:id="rId5"/>
              </a:rPr>
              <a:t>https://docs.google.com/document/d/1fiq7mtdLdbtDQ6XRLMEdeSlyzLocvZrzO9ZbasJaxUU/edit?usp=sharing</a:t>
            </a:r>
            <a:endParaRPr/>
          </a:p>
          <a:p>
            <a:pPr marL="0" lvl="0" indent="0" algn="l" rtl="0">
              <a:spcBef>
                <a:spcPts val="0"/>
              </a:spcBef>
              <a:spcAft>
                <a:spcPts val="0"/>
              </a:spcAft>
              <a:buNone/>
            </a:pPr>
            <a:r>
              <a:rPr lang="en"/>
              <a:t>Formulaire pour entrer les réponses du jeu Barbe Sale : </a:t>
            </a:r>
            <a:r>
              <a:rPr lang="en" u="sng">
                <a:solidFill>
                  <a:schemeClr val="hlink"/>
                </a:solidFill>
                <a:hlinkClick r:id="rId6"/>
              </a:rPr>
              <a:t>https://forms.gle/H3QcJ2uG9SREzE2u9</a:t>
            </a:r>
            <a:endParaRPr/>
          </a:p>
          <a:p>
            <a:pPr marL="0" lvl="0" indent="0" algn="l" rtl="0">
              <a:spcBef>
                <a:spcPts val="0"/>
              </a:spcBef>
              <a:spcAft>
                <a:spcPts val="0"/>
              </a:spcAft>
              <a:buNone/>
            </a:pPr>
            <a:r>
              <a:rPr lang="en"/>
              <a:t>Si besoin : </a:t>
            </a:r>
            <a:r>
              <a:rPr lang="en">
                <a:solidFill>
                  <a:schemeClr val="dk1"/>
                </a:solidFill>
              </a:rPr>
              <a:t>Scène de crime : les solides : </a:t>
            </a:r>
            <a:r>
              <a:rPr lang="en" u="sng">
                <a:solidFill>
                  <a:schemeClr val="hlink"/>
                </a:solidFill>
                <a:hlinkClick r:id="rId7"/>
              </a:rPr>
              <a:t>https://view.genial.ly/5c9ccdde72992649167cb977/interactive-content-scene-de-crime-les-solides-s2</a:t>
            </a:r>
            <a:endParaRPr/>
          </a:p>
          <a:p>
            <a:pPr marL="0" lvl="0" indent="0" algn="l" rtl="0">
              <a:spcBef>
                <a:spcPts val="0"/>
              </a:spcBef>
              <a:spcAft>
                <a:spcPts val="0"/>
              </a:spcAft>
              <a:buNone/>
            </a:pPr>
            <a:r>
              <a:rPr lang="en"/>
              <a:t>Lien du chronomètre : https://www.youtube.com/watch?v=_IguXWr7vU8</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656b25fe7d_0_90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656b25fe7d_0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Formulaire pour entrer les réponses du jeu L’antidote : </a:t>
            </a:r>
            <a:r>
              <a:rPr lang="en" u="sng">
                <a:solidFill>
                  <a:schemeClr val="hlink"/>
                </a:solidFill>
                <a:hlinkClick r:id="rId4"/>
              </a:rPr>
              <a:t>https://docs.google.com/forms/d/e/1FAIpQLSfh9_AnbFnwBUIpk6vmrRO1TbjkLRjsU84KUxHM5_v8-1V9Og/viewform</a:t>
            </a:r>
            <a:endParaRPr/>
          </a:p>
          <a:p>
            <a:pPr marL="0" lvl="0" indent="0" algn="l" rtl="0">
              <a:spcBef>
                <a:spcPts val="0"/>
              </a:spcBef>
              <a:spcAft>
                <a:spcPts val="0"/>
              </a:spcAft>
              <a:buNone/>
            </a:pPr>
            <a:r>
              <a:rPr lang="en"/>
              <a:t>Formulaire pour entrer la réponse de l’indice : </a:t>
            </a:r>
            <a:r>
              <a:rPr lang="en" u="sng">
                <a:solidFill>
                  <a:schemeClr val="hlink"/>
                </a:solidFill>
                <a:hlinkClick r:id="rId5"/>
              </a:rPr>
              <a:t>https://docs.google.com/forms/d/e/1FAIpQLScLd8b5jHyz-cY3kNEWeFQQXZl2KxRmofzAib7yxan_kyvBsA/viewform</a:t>
            </a:r>
            <a:endParaRPr/>
          </a:p>
          <a:p>
            <a:pPr marL="0" lvl="0" indent="0" algn="l" rtl="0">
              <a:spcBef>
                <a:spcPts val="0"/>
              </a:spcBef>
              <a:spcAft>
                <a:spcPts val="0"/>
              </a:spcAft>
              <a:buNone/>
            </a:pPr>
            <a:r>
              <a:rPr lang="en"/>
              <a:t>Lien du chronomètre : </a:t>
            </a:r>
            <a:r>
              <a:rPr lang="en" u="sng">
                <a:solidFill>
                  <a:schemeClr val="hlink"/>
                </a:solidFill>
                <a:hlinkClick r:id="rId6"/>
              </a:rPr>
              <a:t>https://www.youtube.com/watch?v=_IguXWr7vU8</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56b25fe7d_0_89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656b25fe7d_0_90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656b25fe7d_0_91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35ed75ccf_0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5ed75ccf_09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656b25fe7d_0_93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bea075e0c4_0_1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bea075e0c4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Cadre de référence de la compétence numérique : </a:t>
            </a:r>
            <a:r>
              <a:rPr lang="en" u="sng">
                <a:solidFill>
                  <a:schemeClr val="hlink"/>
                </a:solidFill>
                <a:hlinkClick r:id="rId3"/>
              </a:rPr>
              <a:t>http://www.education.gouv.qc.ca/references/tx-solrtyperecherchepublicationtx-solrpublicationnouveaute/resultats-de-la-recherche/detail/article/cadre-de-reference-de-la-competence-numerique/?fbclid=IwAR02kujgADiHkBgtfqqTZLNz-eIPcYYDK7AN8Z1ZgOgdQuEJwUCmiDkqapg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Version interactive : </a:t>
            </a:r>
            <a:r>
              <a:rPr lang="en" u="sng">
                <a:solidFill>
                  <a:schemeClr val="hlink"/>
                </a:solidFill>
                <a:hlinkClick r:id="rId4"/>
              </a:rPr>
              <a:t>https://view.genial.ly/5d812659369a7d0fc95ca03b</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656b25fe7d_0_99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656b25fe7d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Affiche L’escape game pédagogique : </a:t>
            </a:r>
            <a:r>
              <a:rPr lang="en" u="sng">
                <a:solidFill>
                  <a:schemeClr val="hlink"/>
                </a:solidFill>
                <a:hlinkClick r:id="rId3"/>
              </a:rPr>
              <a:t>http://scape.enepe.fr/EG-infotableau.html</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656b25fe7d_0_10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656b25fe7d_0_99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http://bit.ly/mstbreakout</a:t>
            </a:r>
            <a:endParaRPr/>
          </a:p>
          <a:p>
            <a:pPr marL="0" lvl="0" indent="0" algn="l" rtl="0">
              <a:spcBef>
                <a:spcPts val="0"/>
              </a:spcBef>
              <a:spcAft>
                <a:spcPts val="0"/>
              </a:spcAft>
              <a:buNone/>
            </a:pPr>
            <a:r>
              <a:rPr lang="en"/>
              <a:t>Lien de la présentation avec tous les liens : </a:t>
            </a: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bea075e0c4_0_56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bea075e0c4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6b1ba1a953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6b1ba1a9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Autoformation du Campus RÉCIT Jeux d’évasion : </a:t>
            </a:r>
            <a:r>
              <a:rPr lang="en" u="sng">
                <a:solidFill>
                  <a:schemeClr val="hlink"/>
                </a:solidFill>
                <a:hlinkClick r:id="rId3"/>
              </a:rPr>
              <a:t>https://campus.recit.qc.ca/math%c3%a9matique-science-et-technologie/jeux-%c3%a9vasion</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Autoformation du Campus RÉCIT MST à distance, application Jeux d’évasion : </a:t>
            </a:r>
            <a:r>
              <a:rPr lang="en" u="sng">
                <a:solidFill>
                  <a:schemeClr val="hlink"/>
                </a:solidFill>
                <a:hlinkClick r:id="rId4"/>
              </a:rPr>
              <a:t>https://campus.recit.qc.ca/math%c3%a9matique-science-et-technologie/mstdistance101</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35ed75ccf_01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0"/>
        <p:cNvGrpSpPr/>
        <p:nvPr/>
      </p:nvGrpSpPr>
      <p:grpSpPr>
        <a:xfrm>
          <a:off x="0" y="0"/>
          <a:ext cx="0" cy="0"/>
          <a:chOff x="0" y="0"/>
          <a:chExt cx="0" cy="0"/>
        </a:xfrm>
      </p:grpSpPr>
      <p:sp>
        <p:nvSpPr>
          <p:cNvPr id="241" name="Google Shape;241;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42" name="Google Shape;242;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43" name="Google Shape;24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4"/>
        <p:cNvGrpSpPr/>
        <p:nvPr/>
      </p:nvGrpSpPr>
      <p:grpSpPr>
        <a:xfrm>
          <a:off x="0" y="0"/>
          <a:ext cx="0" cy="0"/>
          <a:chOff x="0" y="0"/>
          <a:chExt cx="0" cy="0"/>
        </a:xfrm>
      </p:grpSpPr>
      <p:sp>
        <p:nvSpPr>
          <p:cNvPr id="245" name="Google Shape;245;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46" name="Google Shape;246;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7"/>
        <p:cNvGrpSpPr/>
        <p:nvPr/>
      </p:nvGrpSpPr>
      <p:grpSpPr>
        <a:xfrm>
          <a:off x="0" y="0"/>
          <a:ext cx="0" cy="0"/>
          <a:chOff x="0" y="0"/>
          <a:chExt cx="0" cy="0"/>
        </a:xfrm>
      </p:grpSpPr>
      <p:sp>
        <p:nvSpPr>
          <p:cNvPr id="248" name="Google Shape;24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49" name="Google Shape;249;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50" name="Google Shape;250;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1"/>
        <p:cNvGrpSpPr/>
        <p:nvPr/>
      </p:nvGrpSpPr>
      <p:grpSpPr>
        <a:xfrm>
          <a:off x="0" y="0"/>
          <a:ext cx="0" cy="0"/>
          <a:chOff x="0" y="0"/>
          <a:chExt cx="0" cy="0"/>
        </a:xfrm>
      </p:grpSpPr>
      <p:sp>
        <p:nvSpPr>
          <p:cNvPr id="252" name="Google Shape;25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3" name="Google Shape;253;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4" name="Google Shape;254;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55" name="Google Shape;25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6"/>
        <p:cNvGrpSpPr/>
        <p:nvPr/>
      </p:nvGrpSpPr>
      <p:grpSpPr>
        <a:xfrm>
          <a:off x="0" y="0"/>
          <a:ext cx="0" cy="0"/>
          <a:chOff x="0" y="0"/>
          <a:chExt cx="0" cy="0"/>
        </a:xfrm>
      </p:grpSpPr>
      <p:sp>
        <p:nvSpPr>
          <p:cNvPr id="257" name="Google Shape;25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58" name="Google Shape;258;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9"/>
        <p:cNvGrpSpPr/>
        <p:nvPr/>
      </p:nvGrpSpPr>
      <p:grpSpPr>
        <a:xfrm>
          <a:off x="0" y="0"/>
          <a:ext cx="0" cy="0"/>
          <a:chOff x="0" y="0"/>
          <a:chExt cx="0" cy="0"/>
        </a:xfrm>
      </p:grpSpPr>
      <p:sp>
        <p:nvSpPr>
          <p:cNvPr id="260" name="Google Shape;260;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61" name="Google Shape;261;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62" name="Google Shape;262;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63"/>
        <p:cNvGrpSpPr/>
        <p:nvPr/>
      </p:nvGrpSpPr>
      <p:grpSpPr>
        <a:xfrm>
          <a:off x="0" y="0"/>
          <a:ext cx="0" cy="0"/>
          <a:chOff x="0" y="0"/>
          <a:chExt cx="0" cy="0"/>
        </a:xfrm>
      </p:grpSpPr>
      <p:sp>
        <p:nvSpPr>
          <p:cNvPr id="264" name="Google Shape;264;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65" name="Google Shape;265;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66"/>
        <p:cNvGrpSpPr/>
        <p:nvPr/>
      </p:nvGrpSpPr>
      <p:grpSpPr>
        <a:xfrm>
          <a:off x="0" y="0"/>
          <a:ext cx="0" cy="0"/>
          <a:chOff x="0" y="0"/>
          <a:chExt cx="0" cy="0"/>
        </a:xfrm>
      </p:grpSpPr>
      <p:sp>
        <p:nvSpPr>
          <p:cNvPr id="267" name="Google Shape;267;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269" name="Google Shape;269;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70" name="Google Shape;270;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1" name="Google Shape;27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72"/>
        <p:cNvGrpSpPr/>
        <p:nvPr/>
      </p:nvGrpSpPr>
      <p:grpSpPr>
        <a:xfrm>
          <a:off x="0" y="0"/>
          <a:ext cx="0" cy="0"/>
          <a:chOff x="0" y="0"/>
          <a:chExt cx="0" cy="0"/>
        </a:xfrm>
      </p:grpSpPr>
      <p:sp>
        <p:nvSpPr>
          <p:cNvPr id="273" name="Google Shape;273;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274" name="Google Shape;27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75"/>
        <p:cNvGrpSpPr/>
        <p:nvPr/>
      </p:nvGrpSpPr>
      <p:grpSpPr>
        <a:xfrm>
          <a:off x="0" y="0"/>
          <a:ext cx="0" cy="0"/>
          <a:chOff x="0" y="0"/>
          <a:chExt cx="0" cy="0"/>
        </a:xfrm>
      </p:grpSpPr>
      <p:sp>
        <p:nvSpPr>
          <p:cNvPr id="276" name="Google Shape;276;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77" name="Google Shape;277;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278" name="Google Shape;278;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9"/>
        <p:cNvGrpSpPr/>
        <p:nvPr/>
      </p:nvGrpSpPr>
      <p:grpSpPr>
        <a:xfrm>
          <a:off x="0" y="0"/>
          <a:ext cx="0" cy="0"/>
          <a:chOff x="0" y="0"/>
          <a:chExt cx="0" cy="0"/>
        </a:xfrm>
      </p:grpSpPr>
      <p:sp>
        <p:nvSpPr>
          <p:cNvPr id="280" name="Google Shape;280;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238" name="Google Shape;238;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239" name="Google Shape;239;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g"/><Relationship Id="rId7" Type="http://schemas.openxmlformats.org/officeDocument/2006/relationships/hyperlink" Target="https://creativecommons.org/licenses/by-nc-sa/4.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hyperlink" Target="https://recitmst.qc.ca/" TargetMode="External"/><Relationship Id="rId5" Type="http://schemas.openxmlformats.org/officeDocument/2006/relationships/hyperlink" Target="http://bit.ly/mst21fev21"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p2ZFN3TCkHM" TargetMode="External"/><Relationship Id="rId7" Type="http://schemas.openxmlformats.org/officeDocument/2006/relationships/hyperlink" Target="https://www.youtube.com/watch?v=_IguXWr7vU8"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docs.google.com/forms/d/e/1FAIpQLSfh9_AnbFnwBUIpk6vmrRO1TbjkLRjsU84KUxHM5_v8-1V9Og/viewform" TargetMode="External"/><Relationship Id="rId5" Type="http://schemas.openxmlformats.org/officeDocument/2006/relationships/hyperlink" Target="https://docs.google.com/forms/d/e/1FAIpQLScLd8b5jHyz-cY3kNEWeFQQXZl2KxRmofzAib7yxan_kyvBsA/viewform" TargetMode="External"/><Relationship Id="rId4" Type="http://schemas.openxmlformats.org/officeDocument/2006/relationships/hyperlink" Target="https://docs.google.com/presentation/d/1ke4otLtbw-8uHSQpmMfL_x2LIJY1v9fo6wPUx2w5Opo/edit?usp=shari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scape.enepe.fr/EG-infotableau.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docs.google.com/presentation/d/1x4uHYGrLq1N3VKskNzMF-aSVpI29Tc6GP5DhjBfdH6w/edit?usp=sharin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sonya.fiset@recitmst.qc.ca" TargetMode="External"/><Relationship Id="rId7" Type="http://schemas.openxmlformats.org/officeDocument/2006/relationships/hyperlink" Target="https://creativecommons.org/licenses/by-nc-sa/4.0/)" TargetMode="External"/><Relationship Id="rId12"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hyperlink" Target="https://docs.google.com/presentation/d/1XAyA5Z2rUIxB3t5FuV6JOjoaHm_qLWf8M67-efeC2FI/edit?usp=sharing" TargetMode="External"/><Relationship Id="rId11" Type="http://schemas.openxmlformats.org/officeDocument/2006/relationships/image" Target="../media/image20.png"/><Relationship Id="rId5" Type="http://schemas.openxmlformats.org/officeDocument/2006/relationships/hyperlink" Target="https://campus.recit.qc.ca/math%c3%a9matique-science-et-technologie/jeux-%c3%a9vasion" TargetMode="External"/><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87" name="Google Shape;287;p25"/>
          <p:cNvPicPr preferRelativeResize="0"/>
          <p:nvPr/>
        </p:nvPicPr>
        <p:blipFill>
          <a:blip r:embed="rId3">
            <a:alphaModFix/>
          </a:blip>
          <a:stretch>
            <a:fillRect/>
          </a:stretch>
        </p:blipFill>
        <p:spPr>
          <a:xfrm>
            <a:off x="0" y="0"/>
            <a:ext cx="9144000" cy="5143501"/>
          </a:xfrm>
          <a:prstGeom prst="rect">
            <a:avLst/>
          </a:prstGeom>
          <a:noFill/>
          <a:ln>
            <a:noFill/>
          </a:ln>
        </p:spPr>
      </p:pic>
      <p:pic>
        <p:nvPicPr>
          <p:cNvPr id="288" name="Google Shape;288;p25"/>
          <p:cNvPicPr preferRelativeResize="0"/>
          <p:nvPr/>
        </p:nvPicPr>
        <p:blipFill>
          <a:blip r:embed="rId4">
            <a:alphaModFix/>
          </a:blip>
          <a:stretch>
            <a:fillRect/>
          </a:stretch>
        </p:blipFill>
        <p:spPr>
          <a:xfrm>
            <a:off x="1245288" y="-3812"/>
            <a:ext cx="721519" cy="1164431"/>
          </a:xfrm>
          <a:prstGeom prst="rect">
            <a:avLst/>
          </a:prstGeom>
          <a:noFill/>
          <a:ln>
            <a:noFill/>
          </a:ln>
        </p:spPr>
      </p:pic>
      <p:sp>
        <p:nvSpPr>
          <p:cNvPr id="289" name="Google Shape;289;p25"/>
          <p:cNvSpPr txBox="1"/>
          <p:nvPr/>
        </p:nvSpPr>
        <p:spPr>
          <a:xfrm>
            <a:off x="3381225" y="0"/>
            <a:ext cx="5048400" cy="1156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4000" b="1">
                <a:solidFill>
                  <a:schemeClr val="dk1"/>
                </a:solidFill>
                <a:latin typeface="Ubuntu"/>
                <a:ea typeface="Ubuntu"/>
                <a:cs typeface="Ubuntu"/>
                <a:sym typeface="Ubuntu"/>
              </a:rPr>
              <a:t>EN’iGmatik</a:t>
            </a:r>
            <a:endParaRPr sz="4000" b="1">
              <a:solidFill>
                <a:schemeClr val="dk1"/>
              </a:solidFill>
              <a:latin typeface="Ubuntu"/>
              <a:ea typeface="Ubuntu"/>
              <a:cs typeface="Ubuntu"/>
              <a:sym typeface="Ubuntu"/>
            </a:endParaRPr>
          </a:p>
          <a:p>
            <a:pPr marL="0" lvl="0" indent="0" algn="r" rtl="0">
              <a:spcBef>
                <a:spcPts val="0"/>
              </a:spcBef>
              <a:spcAft>
                <a:spcPts val="0"/>
              </a:spcAft>
              <a:buNone/>
            </a:pPr>
            <a:r>
              <a:rPr lang="en" sz="2400" b="1">
                <a:solidFill>
                  <a:schemeClr val="dk1"/>
                </a:solidFill>
                <a:latin typeface="Ubuntu"/>
                <a:ea typeface="Ubuntu"/>
                <a:cs typeface="Ubuntu"/>
                <a:sym typeface="Ubuntu"/>
              </a:rPr>
              <a:t>21 février 2021</a:t>
            </a:r>
            <a:endParaRPr/>
          </a:p>
        </p:txBody>
      </p:sp>
      <p:sp>
        <p:nvSpPr>
          <p:cNvPr id="290" name="Google Shape;290;p25"/>
          <p:cNvSpPr/>
          <p:nvPr/>
        </p:nvSpPr>
        <p:spPr>
          <a:xfrm>
            <a:off x="714375" y="1574588"/>
            <a:ext cx="6513900" cy="2532300"/>
          </a:xfrm>
          <a:prstGeom prst="rect">
            <a:avLst/>
          </a:prstGeom>
          <a:solidFill>
            <a:srgbClr val="FFFFFF">
              <a:alpha val="6706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b="1">
                <a:latin typeface="Ubuntu"/>
                <a:ea typeface="Ubuntu"/>
                <a:cs typeface="Ubuntu"/>
                <a:sym typeface="Ubuntu"/>
              </a:rPr>
              <a:t>Les jeux d’évasion, apprendre par le jeu collectif</a:t>
            </a:r>
            <a:endParaRPr sz="3600" b="1">
              <a:latin typeface="Ubuntu"/>
              <a:ea typeface="Ubuntu"/>
              <a:cs typeface="Ubuntu"/>
              <a:sym typeface="Ubuntu"/>
            </a:endParaRPr>
          </a:p>
          <a:p>
            <a:pPr marL="0" lvl="0" indent="0" algn="ctr" rtl="0">
              <a:spcBef>
                <a:spcPts val="0"/>
              </a:spcBef>
              <a:spcAft>
                <a:spcPts val="0"/>
              </a:spcAft>
              <a:buNone/>
            </a:pPr>
            <a:endParaRPr b="1">
              <a:latin typeface="Ubuntu"/>
              <a:ea typeface="Ubuntu"/>
              <a:cs typeface="Ubuntu"/>
              <a:sym typeface="Ubuntu"/>
            </a:endParaRPr>
          </a:p>
          <a:p>
            <a:pPr marL="0" lvl="0" indent="0" algn="ctr" rtl="0">
              <a:spcBef>
                <a:spcPts val="0"/>
              </a:spcBef>
              <a:spcAft>
                <a:spcPts val="0"/>
              </a:spcAft>
              <a:buNone/>
            </a:pPr>
            <a:endParaRPr b="1">
              <a:latin typeface="Ubuntu"/>
              <a:ea typeface="Ubuntu"/>
              <a:cs typeface="Ubuntu"/>
              <a:sym typeface="Ubuntu"/>
            </a:endParaRPr>
          </a:p>
          <a:p>
            <a:pPr marL="0" lvl="0" indent="0" algn="ctr" rtl="0">
              <a:spcBef>
                <a:spcPts val="0"/>
              </a:spcBef>
              <a:spcAft>
                <a:spcPts val="0"/>
              </a:spcAft>
              <a:buNone/>
            </a:pPr>
            <a:r>
              <a:rPr lang="en" sz="2000" b="1">
                <a:latin typeface="Ubuntu"/>
                <a:ea typeface="Ubuntu"/>
                <a:cs typeface="Ubuntu"/>
                <a:sym typeface="Ubuntu"/>
              </a:rPr>
              <a:t>Sonya Fiset, RÉCIT MST </a:t>
            </a:r>
            <a:endParaRPr sz="2000" b="1">
              <a:latin typeface="Ubuntu"/>
              <a:ea typeface="Ubuntu"/>
              <a:cs typeface="Ubuntu"/>
              <a:sym typeface="Ubuntu"/>
            </a:endParaRPr>
          </a:p>
          <a:p>
            <a:pPr marL="0" lvl="0" indent="0" algn="ctr" rtl="0">
              <a:spcBef>
                <a:spcPts val="0"/>
              </a:spcBef>
              <a:spcAft>
                <a:spcPts val="0"/>
              </a:spcAft>
              <a:buNone/>
            </a:pPr>
            <a:r>
              <a:rPr lang="en" sz="2000" b="1">
                <a:latin typeface="Ubuntu"/>
                <a:ea typeface="Ubuntu"/>
                <a:cs typeface="Ubuntu"/>
                <a:sym typeface="Ubuntu"/>
              </a:rPr>
              <a:t>(Mathématique, Science et Technologie)</a:t>
            </a:r>
            <a:endParaRPr sz="2000" b="1">
              <a:latin typeface="Ubuntu"/>
              <a:ea typeface="Ubuntu"/>
              <a:cs typeface="Ubuntu"/>
              <a:sym typeface="Ubuntu"/>
            </a:endParaRPr>
          </a:p>
          <a:p>
            <a:pPr marL="0" lvl="0" indent="0" algn="ctr" rtl="0">
              <a:spcBef>
                <a:spcPts val="0"/>
              </a:spcBef>
              <a:spcAft>
                <a:spcPts val="0"/>
              </a:spcAft>
              <a:buNone/>
            </a:pPr>
            <a:r>
              <a:rPr lang="en" sz="3600" b="1" u="sng">
                <a:solidFill>
                  <a:schemeClr val="hlink"/>
                </a:solidFill>
                <a:latin typeface="Ubuntu"/>
                <a:ea typeface="Ubuntu"/>
                <a:cs typeface="Ubuntu"/>
                <a:sym typeface="Ubuntu"/>
                <a:hlinkClick r:id="rId5"/>
              </a:rPr>
              <a:t>http://bit.ly/mst21fev21</a:t>
            </a:r>
            <a:endParaRPr sz="3900" b="1">
              <a:latin typeface="Ubuntu"/>
              <a:ea typeface="Ubuntu"/>
              <a:cs typeface="Ubuntu"/>
              <a:sym typeface="Ubuntu"/>
            </a:endParaRPr>
          </a:p>
        </p:txBody>
      </p:sp>
      <p:sp>
        <p:nvSpPr>
          <p:cNvPr id="291" name="Google Shape;291;p25"/>
          <p:cNvSpPr txBox="1"/>
          <p:nvPr/>
        </p:nvSpPr>
        <p:spPr>
          <a:xfrm>
            <a:off x="68450" y="4703625"/>
            <a:ext cx="65139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Ubuntu"/>
                <a:ea typeface="Ubuntu"/>
                <a:cs typeface="Ubuntu"/>
                <a:sym typeface="Ubuntu"/>
              </a:rPr>
              <a:t>Créé par Sonya Fiset, Service national du </a:t>
            </a:r>
            <a:r>
              <a:rPr lang="en" sz="1200" u="sng">
                <a:solidFill>
                  <a:srgbClr val="1155CC"/>
                </a:solidFill>
                <a:latin typeface="Ubuntu"/>
                <a:ea typeface="Ubuntu"/>
                <a:cs typeface="Ubuntu"/>
                <a:sym typeface="Ubuntu"/>
                <a:hlinkClick r:id="rId6">
                  <a:extLst>
                    <a:ext uri="{A12FA001-AC4F-418D-AE19-62706E023703}">
                      <ahyp:hlinkClr xmlns:ahyp="http://schemas.microsoft.com/office/drawing/2018/hyperlinkcolor" val="tx"/>
                    </a:ext>
                  </a:extLst>
                </a:hlinkClick>
              </a:rPr>
              <a:t>RÉCIT MST</a:t>
            </a:r>
            <a:r>
              <a:rPr lang="en" sz="1200">
                <a:solidFill>
                  <a:schemeClr val="dk1"/>
                </a:solidFill>
                <a:latin typeface="Ubuntu"/>
                <a:ea typeface="Ubuntu"/>
                <a:cs typeface="Ubuntu"/>
                <a:sym typeface="Ubuntu"/>
              </a:rPr>
              <a:t> 2021 </a:t>
            </a:r>
            <a:r>
              <a:rPr lang="en" sz="1200" u="sng">
                <a:solidFill>
                  <a:srgbClr val="1155CC"/>
                </a:solidFill>
                <a:latin typeface="Ubuntu"/>
                <a:ea typeface="Ubuntu"/>
                <a:cs typeface="Ubuntu"/>
                <a:sym typeface="Ubuntu"/>
                <a:hlinkClick r:id="rId7">
                  <a:extLst>
                    <a:ext uri="{A12FA001-AC4F-418D-AE19-62706E023703}">
                      <ahyp:hlinkClr xmlns:ahyp="http://schemas.microsoft.com/office/drawing/2018/hyperlinkcolor" val="tx"/>
                    </a:ext>
                  </a:extLst>
                </a:hlinkClick>
              </a:rPr>
              <a:t>CC BY-NC-SA</a:t>
            </a:r>
            <a:endParaRPr/>
          </a:p>
        </p:txBody>
      </p:sp>
      <p:pic>
        <p:nvPicPr>
          <p:cNvPr id="292" name="Google Shape;292;p25">
            <a:hlinkClick r:id="rId7"/>
          </p:cNvPr>
          <p:cNvPicPr preferRelativeResize="0"/>
          <p:nvPr/>
        </p:nvPicPr>
        <p:blipFill>
          <a:blip r:embed="rId8">
            <a:alphaModFix/>
          </a:blip>
          <a:stretch>
            <a:fillRect/>
          </a:stretch>
        </p:blipFill>
        <p:spPr>
          <a:xfrm>
            <a:off x="7635350" y="4661957"/>
            <a:ext cx="1228350" cy="3401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6"/>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sp>
        <p:nvSpPr>
          <p:cNvPr id="298" name="Google Shape;298;p26"/>
          <p:cNvSpPr txBox="1">
            <a:spLocks noGrp="1"/>
          </p:cNvSpPr>
          <p:nvPr>
            <p:ph type="title"/>
          </p:nvPr>
        </p:nvSpPr>
        <p:spPr>
          <a:xfrm>
            <a:off x="457200" y="586975"/>
            <a:ext cx="5138700"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6FA8DC"/>
                </a:solidFill>
                <a:latin typeface="Ubuntu"/>
                <a:ea typeface="Ubuntu"/>
                <a:cs typeface="Ubuntu"/>
                <a:sym typeface="Ubuntu"/>
              </a:rPr>
              <a:t>Plan de la rencontre</a:t>
            </a:r>
            <a:endParaRPr>
              <a:solidFill>
                <a:srgbClr val="6FA8DC"/>
              </a:solidFill>
              <a:latin typeface="Ubuntu"/>
              <a:ea typeface="Ubuntu"/>
              <a:cs typeface="Ubuntu"/>
              <a:sym typeface="Ubuntu"/>
            </a:endParaRPr>
          </a:p>
        </p:txBody>
      </p:sp>
      <p:sp>
        <p:nvSpPr>
          <p:cNvPr id="299" name="Google Shape;299;p26"/>
          <p:cNvSpPr txBox="1">
            <a:spLocks noGrp="1"/>
          </p:cNvSpPr>
          <p:nvPr>
            <p:ph type="body" idx="1"/>
          </p:nvPr>
        </p:nvSpPr>
        <p:spPr>
          <a:xfrm>
            <a:off x="457200" y="1352725"/>
            <a:ext cx="5138700" cy="34854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60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Bienvenue</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Les jeux d’évasion, apprendre par le jeu collectif</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Pourquoi?</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Comment?</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Questions?</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Ressources</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Autoformation sur le Campus RÉCIT</a:t>
            </a:r>
            <a:endParaRPr sz="2000">
              <a:solidFill>
                <a:srgbClr val="384F5C"/>
              </a:solidFill>
              <a:latin typeface="Ubuntu"/>
              <a:ea typeface="Ubuntu"/>
              <a:cs typeface="Ubuntu"/>
              <a:sym typeface="Ubuntu"/>
            </a:endParaRPr>
          </a:p>
        </p:txBody>
      </p:sp>
      <p:pic>
        <p:nvPicPr>
          <p:cNvPr id="300" name="Google Shape;300;p26"/>
          <p:cNvPicPr preferRelativeResize="0"/>
          <p:nvPr/>
        </p:nvPicPr>
        <p:blipFill>
          <a:blip r:embed="rId3">
            <a:alphaModFix/>
          </a:blip>
          <a:stretch>
            <a:fillRect/>
          </a:stretch>
        </p:blipFill>
        <p:spPr>
          <a:xfrm>
            <a:off x="6388600" y="1312550"/>
            <a:ext cx="2216500" cy="2615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7"/>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06" name="Google Shape;306;p27"/>
          <p:cNvSpPr txBox="1"/>
          <p:nvPr/>
        </p:nvSpPr>
        <p:spPr>
          <a:xfrm>
            <a:off x="2212275" y="692200"/>
            <a:ext cx="63267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Jeux d’évasion, «Breakout»,  «Escape Game«?</a:t>
            </a:r>
            <a:endParaRPr sz="36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457200" algn="l" rtl="0">
              <a:spcBef>
                <a:spcPts val="0"/>
              </a:spcBef>
              <a:spcAft>
                <a:spcPts val="0"/>
              </a:spcAft>
              <a:buNone/>
            </a:pPr>
            <a:endParaRPr sz="12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Résolution de problèmes en groupe</a:t>
            </a:r>
            <a:endParaRPr sz="3600">
              <a:solidFill>
                <a:srgbClr val="617A86"/>
              </a:solidFill>
              <a:latin typeface="Ubuntu"/>
              <a:ea typeface="Ubuntu"/>
              <a:cs typeface="Ubuntu"/>
              <a:sym typeface="Ubuntu"/>
            </a:endParaRPr>
          </a:p>
        </p:txBody>
      </p:sp>
      <p:grpSp>
        <p:nvGrpSpPr>
          <p:cNvPr id="307" name="Google Shape;307;p27"/>
          <p:cNvGrpSpPr/>
          <p:nvPr/>
        </p:nvGrpSpPr>
        <p:grpSpPr>
          <a:xfrm>
            <a:off x="2361857" y="2551920"/>
            <a:ext cx="310532" cy="317040"/>
            <a:chOff x="3951850" y="2985350"/>
            <a:chExt cx="407950" cy="416500"/>
          </a:xfrm>
        </p:grpSpPr>
        <p:sp>
          <p:nvSpPr>
            <p:cNvPr id="308" name="Google Shape;308;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2" name="Google Shape;312;p27"/>
          <p:cNvGrpSpPr/>
          <p:nvPr/>
        </p:nvGrpSpPr>
        <p:grpSpPr>
          <a:xfrm>
            <a:off x="2285657" y="3412520"/>
            <a:ext cx="310532" cy="317040"/>
            <a:chOff x="3951850" y="2985350"/>
            <a:chExt cx="407950" cy="416500"/>
          </a:xfrm>
        </p:grpSpPr>
        <p:sp>
          <p:nvSpPr>
            <p:cNvPr id="313" name="Google Shape;313;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7" name="Google Shape;317;p27"/>
          <p:cNvGrpSpPr/>
          <p:nvPr/>
        </p:nvGrpSpPr>
        <p:grpSpPr>
          <a:xfrm>
            <a:off x="2369707" y="4273120"/>
            <a:ext cx="310532" cy="317040"/>
            <a:chOff x="3951850" y="2985350"/>
            <a:chExt cx="407950" cy="416500"/>
          </a:xfrm>
        </p:grpSpPr>
        <p:sp>
          <p:nvSpPr>
            <p:cNvPr id="318" name="Google Shape;318;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8"/>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327" name="Google Shape;327;p28"/>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Développer les autres compétences ou transdisciplinaires des élèves et réinvestir des compétences disciplinaires dans une situation concrète d’un jeu.</a:t>
            </a:r>
            <a:endParaRPr>
              <a:latin typeface="Ubuntu"/>
              <a:ea typeface="Ubuntu"/>
              <a:cs typeface="Ubuntu"/>
              <a:sym typeface="Ubuntu"/>
            </a:endParaRPr>
          </a:p>
        </p:txBody>
      </p:sp>
      <p:sp>
        <p:nvSpPr>
          <p:cNvPr id="328" name="Google Shape;328;p28"/>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sp>
        <p:nvSpPr>
          <p:cNvPr id="329" name="Google Shape;329;p28"/>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9"/>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pic>
        <p:nvPicPr>
          <p:cNvPr id="335" name="Google Shape;335;p29"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0"/>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pic>
        <p:nvPicPr>
          <p:cNvPr id="341" name="Google Shape;341;p30"/>
          <p:cNvPicPr preferRelativeResize="0"/>
          <p:nvPr/>
        </p:nvPicPr>
        <p:blipFill>
          <a:blip r:embed="rId3">
            <a:alphaModFix/>
          </a:blip>
          <a:stretch>
            <a:fillRect/>
          </a:stretch>
        </p:blipFill>
        <p:spPr>
          <a:xfrm>
            <a:off x="727275" y="476400"/>
            <a:ext cx="7721550" cy="4254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1"/>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2 cartes d’indices</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Possibilité de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347" name="Google Shape;347;p31"/>
          <p:cNvGrpSpPr/>
          <p:nvPr/>
        </p:nvGrpSpPr>
        <p:grpSpPr>
          <a:xfrm>
            <a:off x="693282" y="1814445"/>
            <a:ext cx="310532" cy="317040"/>
            <a:chOff x="3951850" y="2985350"/>
            <a:chExt cx="407950" cy="416500"/>
          </a:xfrm>
        </p:grpSpPr>
        <p:sp>
          <p:nvSpPr>
            <p:cNvPr id="348" name="Google Shape;348;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31"/>
          <p:cNvGrpSpPr/>
          <p:nvPr/>
        </p:nvGrpSpPr>
        <p:grpSpPr>
          <a:xfrm>
            <a:off x="2678057" y="3469345"/>
            <a:ext cx="310532" cy="317040"/>
            <a:chOff x="3951850" y="2985350"/>
            <a:chExt cx="407950" cy="416500"/>
          </a:xfrm>
        </p:grpSpPr>
        <p:sp>
          <p:nvSpPr>
            <p:cNvPr id="353" name="Google Shape;353;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 name="Google Shape;357;p31"/>
          <p:cNvGrpSpPr/>
          <p:nvPr/>
        </p:nvGrpSpPr>
        <p:grpSpPr>
          <a:xfrm>
            <a:off x="2691582" y="3786370"/>
            <a:ext cx="310532" cy="317040"/>
            <a:chOff x="3951850" y="2985350"/>
            <a:chExt cx="407950" cy="416500"/>
          </a:xfrm>
        </p:grpSpPr>
        <p:sp>
          <p:nvSpPr>
            <p:cNvPr id="358" name="Google Shape;358;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362;p31"/>
          <p:cNvGrpSpPr/>
          <p:nvPr/>
        </p:nvGrpSpPr>
        <p:grpSpPr>
          <a:xfrm>
            <a:off x="2691582" y="4103395"/>
            <a:ext cx="310532" cy="317040"/>
            <a:chOff x="3951850" y="2985350"/>
            <a:chExt cx="407950" cy="416500"/>
          </a:xfrm>
        </p:grpSpPr>
        <p:sp>
          <p:nvSpPr>
            <p:cNvPr id="363" name="Google Shape;363;p31"/>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1"/>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1"/>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1"/>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7" name="Google Shape;367;p31"/>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368" name="Google Shape;368;p31"/>
          <p:cNvPicPr preferRelativeResize="0"/>
          <p:nvPr/>
        </p:nvPicPr>
        <p:blipFill>
          <a:blip r:embed="rId3">
            <a:alphaModFix/>
          </a:blip>
          <a:stretch>
            <a:fillRect/>
          </a:stretch>
        </p:blipFill>
        <p:spPr>
          <a:xfrm>
            <a:off x="7545175" y="3545550"/>
            <a:ext cx="1349574" cy="1353600"/>
          </a:xfrm>
          <a:prstGeom prst="rect">
            <a:avLst/>
          </a:prstGeom>
          <a:noFill/>
          <a:ln>
            <a:noFill/>
          </a:ln>
        </p:spPr>
      </p:pic>
      <p:sp>
        <p:nvSpPr>
          <p:cNvPr id="369" name="Google Shape;369;p31"/>
          <p:cNvSpPr txBox="1"/>
          <p:nvPr/>
        </p:nvSpPr>
        <p:spPr>
          <a:xfrm>
            <a:off x="2352300" y="371600"/>
            <a:ext cx="4439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4800">
                <a:solidFill>
                  <a:srgbClr val="FFFFFF"/>
                </a:solidFill>
                <a:latin typeface="Ubuntu"/>
                <a:ea typeface="Ubuntu"/>
                <a:cs typeface="Ubuntu"/>
                <a:sym typeface="Ubuntu"/>
              </a:rPr>
              <a:t>Comment?</a:t>
            </a:r>
            <a:endParaRPr>
              <a:solidFill>
                <a:srgbClr val="FFFFFF"/>
              </a:solidFill>
              <a:latin typeface="Barlow Light"/>
              <a:ea typeface="Barlow Light"/>
              <a:cs typeface="Barlow Light"/>
              <a:sym typeface="Barlow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32"/>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75" name="Google Shape;375;p32"/>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 collaboratif</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376" name="Google Shape;376;p32"/>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2"/>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2"/>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2"/>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2"/>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2"/>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2"/>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2"/>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2"/>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3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90" name="Google Shape;390;p33"/>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391" name="Google Shape;391;p33"/>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392" name="Google Shape;392;p33"/>
          <p:cNvPicPr preferRelativeResize="0"/>
          <p:nvPr/>
        </p:nvPicPr>
        <p:blipFill>
          <a:blip r:embed="rId4">
            <a:alphaModFix/>
          </a:blip>
          <a:stretch>
            <a:fillRect/>
          </a:stretch>
        </p:blipFill>
        <p:spPr>
          <a:xfrm>
            <a:off x="4873675" y="2386575"/>
            <a:ext cx="3333750" cy="19621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34"/>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98" name="Google Shape;398;p34"/>
          <p:cNvSpPr txBox="1"/>
          <p:nvPr/>
        </p:nvSpPr>
        <p:spPr>
          <a:xfrm>
            <a:off x="1675175" y="416825"/>
            <a:ext cx="5870100" cy="124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Posture de l’enseignant :</a:t>
            </a:r>
            <a:endParaRPr sz="36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Construire, mettre en place et prévoir le matériel dont le numérique</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Observer les élèves</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Guider des élèves en retrait</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Réfléchir sur les indices à fournir</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Récupérer le matériel</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Animer le retour collectif</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404" name="Google Shape;404;p35"/>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Questions?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36"/>
          <p:cNvSpPr txBox="1">
            <a:spLocks noGrp="1"/>
          </p:cNvSpPr>
          <p:nvPr>
            <p:ph type="title"/>
          </p:nvPr>
        </p:nvSpPr>
        <p:spPr>
          <a:xfrm>
            <a:off x="457200" y="586975"/>
            <a:ext cx="5138700" cy="415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2 indices :</a:t>
            </a:r>
            <a:endParaRPr b="1">
              <a:solidFill>
                <a:srgbClr val="A4C2F4"/>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sz="2400">
                <a:solidFill>
                  <a:srgbClr val="617A86"/>
                </a:solidFill>
                <a:latin typeface="Ubuntu"/>
                <a:ea typeface="Ubuntu"/>
                <a:cs typeface="Ubuntu"/>
                <a:sym typeface="Ubuntu"/>
              </a:rPr>
              <a:t>Décision collective</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b="1">
              <a:solidFill>
                <a:srgbClr val="A4C2F4"/>
              </a:solidFill>
              <a:latin typeface="Ubuntu"/>
              <a:ea typeface="Ubuntu"/>
              <a:cs typeface="Ubuntu"/>
              <a:sym typeface="Ubuntu"/>
            </a:endParaRPr>
          </a:p>
        </p:txBody>
      </p:sp>
      <p:sp>
        <p:nvSpPr>
          <p:cNvPr id="410" name="Google Shape;410;p3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pic>
        <p:nvPicPr>
          <p:cNvPr id="411" name="Google Shape;411;p36"/>
          <p:cNvPicPr preferRelativeResize="0"/>
          <p:nvPr/>
        </p:nvPicPr>
        <p:blipFill>
          <a:blip r:embed="rId3">
            <a:alphaModFix/>
          </a:blip>
          <a:stretch>
            <a:fillRect/>
          </a:stretch>
        </p:blipFill>
        <p:spPr>
          <a:xfrm>
            <a:off x="417875" y="2309550"/>
            <a:ext cx="2382158" cy="2368700"/>
          </a:xfrm>
          <a:prstGeom prst="rect">
            <a:avLst/>
          </a:prstGeom>
          <a:noFill/>
          <a:ln>
            <a:noFill/>
          </a:ln>
        </p:spPr>
      </p:pic>
      <p:pic>
        <p:nvPicPr>
          <p:cNvPr id="412" name="Google Shape;412;p36"/>
          <p:cNvPicPr preferRelativeResize="0"/>
          <p:nvPr/>
        </p:nvPicPr>
        <p:blipFill>
          <a:blip r:embed="rId3">
            <a:alphaModFix/>
          </a:blip>
          <a:stretch>
            <a:fillRect/>
          </a:stretch>
        </p:blipFill>
        <p:spPr>
          <a:xfrm>
            <a:off x="3291450" y="2309550"/>
            <a:ext cx="2382158" cy="2368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37"/>
          <p:cNvSpPr txBox="1">
            <a:spLocks noGrp="1"/>
          </p:cNvSpPr>
          <p:nvPr>
            <p:ph type="title"/>
          </p:nvPr>
        </p:nvSpPr>
        <p:spPr>
          <a:xfrm>
            <a:off x="457200" y="586975"/>
            <a:ext cx="5138700" cy="415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Place au jeu !</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3"/>
              </a:rPr>
              <a:t>Vidéo</a:t>
            </a:r>
            <a:r>
              <a:rPr lang="en" sz="2400">
                <a:solidFill>
                  <a:srgbClr val="617A86"/>
                </a:solidFill>
                <a:latin typeface="Ubuntu"/>
                <a:ea typeface="Ubuntu"/>
                <a:cs typeface="Ubuntu"/>
                <a:sym typeface="Ubuntu"/>
              </a:rPr>
              <a:t> du jeu L’antidote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Lien du jeu numérique : </a:t>
            </a:r>
            <a:r>
              <a:rPr lang="en" sz="2400" u="sng">
                <a:solidFill>
                  <a:schemeClr val="hlink"/>
                </a:solidFill>
                <a:latin typeface="Ubuntu"/>
                <a:ea typeface="Ubuntu"/>
                <a:cs typeface="Ubuntu"/>
                <a:sym typeface="Ubuntu"/>
                <a:hlinkClick r:id="rId4"/>
              </a:rPr>
              <a:t>L’antidote</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Écrire dans le chat, les énigmes que vous avez trouvées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Formulaires : </a:t>
            </a:r>
            <a:r>
              <a:rPr lang="en" sz="2400" u="sng">
                <a:solidFill>
                  <a:schemeClr val="hlink"/>
                </a:solidFill>
                <a:latin typeface="Ubuntu"/>
                <a:ea typeface="Ubuntu"/>
                <a:cs typeface="Ubuntu"/>
                <a:sym typeface="Ubuntu"/>
                <a:hlinkClick r:id="rId5"/>
              </a:rPr>
              <a:t>indice</a:t>
            </a:r>
            <a:r>
              <a:rPr lang="en" sz="2400">
                <a:solidFill>
                  <a:srgbClr val="617A86"/>
                </a:solidFill>
                <a:latin typeface="Ubuntu"/>
                <a:ea typeface="Ubuntu"/>
                <a:cs typeface="Ubuntu"/>
                <a:sym typeface="Ubuntu"/>
              </a:rPr>
              <a:t> et </a:t>
            </a:r>
            <a:r>
              <a:rPr lang="en" sz="2400" u="sng">
                <a:solidFill>
                  <a:schemeClr val="hlink"/>
                </a:solidFill>
                <a:latin typeface="Ubuntu"/>
                <a:ea typeface="Ubuntu"/>
                <a:cs typeface="Ubuntu"/>
                <a:sym typeface="Ubuntu"/>
                <a:hlinkClick r:id="rId6"/>
              </a:rPr>
              <a:t>complet</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7"/>
              </a:rPr>
              <a:t>Chronomètre</a:t>
            </a:r>
            <a:r>
              <a:rPr lang="en" sz="2400">
                <a:solidFill>
                  <a:srgbClr val="617A86"/>
                </a:solidFill>
                <a:latin typeface="Ubuntu"/>
                <a:ea typeface="Ubuntu"/>
                <a:cs typeface="Ubuntu"/>
                <a:sym typeface="Ubuntu"/>
              </a:rPr>
              <a:t> : 45 minutes</a:t>
            </a:r>
            <a:endParaRPr sz="2400" b="1">
              <a:solidFill>
                <a:srgbClr val="A4C2F4"/>
              </a:solidFill>
              <a:latin typeface="Ubuntu"/>
              <a:ea typeface="Ubuntu"/>
              <a:cs typeface="Ubuntu"/>
              <a:sym typeface="Ubuntu"/>
            </a:endParaRPr>
          </a:p>
        </p:txBody>
      </p:sp>
      <p:sp>
        <p:nvSpPr>
          <p:cNvPr id="418" name="Google Shape;418;p3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419" name="Google Shape;419;p37"/>
          <p:cNvSpPr txBox="1"/>
          <p:nvPr/>
        </p:nvSpPr>
        <p:spPr>
          <a:xfrm>
            <a:off x="5557950" y="3251875"/>
            <a:ext cx="6121200" cy="71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8"/>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sp>
        <p:nvSpPr>
          <p:cNvPr id="425" name="Google Shape;425;p38"/>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426" name="Google Shape;426;p38"/>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427" name="Google Shape;427;p38"/>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428" name="Google Shape;428;p38"/>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429" name="Google Shape;429;p38"/>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430" name="Google Shape;430;p38"/>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431" name="Google Shape;431;p38"/>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432" name="Google Shape;432;p38"/>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9"/>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-station 1 -station 2 -station 3 -station 4 -station 5 -station6 </a:t>
            </a:r>
            <a:endParaRPr sz="2400">
              <a:latin typeface="Ubuntu"/>
              <a:ea typeface="Ubuntu"/>
              <a:cs typeface="Ubuntu"/>
              <a:sym typeface="Ubuntu"/>
            </a:endParaRPr>
          </a:p>
        </p:txBody>
      </p:sp>
      <p:sp>
        <p:nvSpPr>
          <p:cNvPr id="438" name="Google Shape;438;p39"/>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DBDBGB</a:t>
            </a:r>
            <a:endParaRPr>
              <a:latin typeface="Barlow Light"/>
              <a:ea typeface="Barlow Light"/>
              <a:cs typeface="Barlow Light"/>
              <a:sym typeface="Barlow Light"/>
            </a:endParaRPr>
          </a:p>
        </p:txBody>
      </p:sp>
      <p:sp>
        <p:nvSpPr>
          <p:cNvPr id="439" name="Google Shape;439;p39"/>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forêt</a:t>
            </a:r>
            <a:endParaRPr>
              <a:latin typeface="Barlow Light"/>
              <a:ea typeface="Barlow Light"/>
              <a:cs typeface="Barlow Light"/>
              <a:sym typeface="Barlow Light"/>
            </a:endParaRPr>
          </a:p>
        </p:txBody>
      </p:sp>
      <p:sp>
        <p:nvSpPr>
          <p:cNvPr id="440" name="Google Shape;440;p39"/>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815</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441" name="Google Shape;441;p39"/>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p:txBody>
      </p:sp>
      <p:sp>
        <p:nvSpPr>
          <p:cNvPr id="442" name="Google Shape;442;p39"/>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1224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1324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2134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p:txBody>
      </p:sp>
      <p:sp>
        <p:nvSpPr>
          <p:cNvPr id="443" name="Google Shape;443;p39"/>
          <p:cNvSpPr txBox="1"/>
          <p:nvPr/>
        </p:nvSpPr>
        <p:spPr>
          <a:xfrm>
            <a:off x="7387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Rouge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Jaune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40"/>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a-t-il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as-tu contribué au succès de ton équipe?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ferais-tu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As-tu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449" name="Google Shape;449;p40"/>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41"/>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455" name="Google Shape;455;p41"/>
          <p:cNvGrpSpPr/>
          <p:nvPr/>
        </p:nvGrpSpPr>
        <p:grpSpPr>
          <a:xfrm>
            <a:off x="4989430" y="480048"/>
            <a:ext cx="2688023" cy="2687984"/>
            <a:chOff x="6643075" y="3664250"/>
            <a:chExt cx="407950" cy="407975"/>
          </a:xfrm>
        </p:grpSpPr>
        <p:sp>
          <p:nvSpPr>
            <p:cNvPr id="456" name="Google Shape;456;p41"/>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1"/>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8" name="Google Shape;458;p41"/>
          <p:cNvGrpSpPr/>
          <p:nvPr/>
        </p:nvGrpSpPr>
        <p:grpSpPr>
          <a:xfrm rot="-587295">
            <a:off x="4831103" y="3518436"/>
            <a:ext cx="1105140" cy="1105077"/>
            <a:chOff x="576250" y="4319400"/>
            <a:chExt cx="442075" cy="442050"/>
          </a:xfrm>
        </p:grpSpPr>
        <p:sp>
          <p:nvSpPr>
            <p:cNvPr id="459" name="Google Shape;459;p41"/>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1"/>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1"/>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3" name="Google Shape;463;p41"/>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1"/>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1"/>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1"/>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468" name="Google Shape;468;p41"/>
          <p:cNvSpPr txBox="1"/>
          <p:nvPr/>
        </p:nvSpPr>
        <p:spPr>
          <a:xfrm>
            <a:off x="3281575" y="192825"/>
            <a:ext cx="55977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Ubuntu"/>
                <a:ea typeface="Ubuntu"/>
                <a:cs typeface="Ubuntu"/>
                <a:sym typeface="Ubuntu"/>
              </a:rPr>
              <a:t>Encourager les participants à utiliser les cartes d’indices.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Essayer le jeu avec de l’animer afin d’être capable d’offrir des indices pertinents.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Suggérer aux participants qui restent à l’écart d’essayer de résoudre une énigme afin d’encourager la participation.</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Récupérer les cadenas dès l’ouverture afin de minimiser les bris.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Donner une voix aux élèves en difficulté.</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Gardez-vous du temps pour faire le retour.</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solidFill>
                  <a:srgbClr val="FFFFFF"/>
                </a:solidFill>
                <a:latin typeface="Ubuntu"/>
                <a:ea typeface="Ubuntu"/>
                <a:cs typeface="Ubuntu"/>
                <a:sym typeface="Ubuntu"/>
              </a:rPr>
              <a:t>Laisser le jeu disponible pour les élèves qui voudraient solutionner les autres énigmes.</a:t>
            </a:r>
            <a:endParaRPr sz="1600" b="1">
              <a:solidFill>
                <a:srgbClr val="FFFFFF"/>
              </a:solidFill>
              <a:latin typeface="Ubuntu"/>
              <a:ea typeface="Ubuntu"/>
              <a:cs typeface="Ubuntu"/>
              <a:sym typeface="Ubuntu"/>
            </a:endParaRPr>
          </a:p>
        </p:txBody>
      </p:sp>
      <p:sp>
        <p:nvSpPr>
          <p:cNvPr id="469" name="Google Shape;469;p41"/>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1"/>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1"/>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1"/>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2"/>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grpSp>
        <p:nvGrpSpPr>
          <p:cNvPr id="482" name="Google Shape;482;p42"/>
          <p:cNvGrpSpPr/>
          <p:nvPr/>
        </p:nvGrpSpPr>
        <p:grpSpPr>
          <a:xfrm>
            <a:off x="1670220" y="2692244"/>
            <a:ext cx="936061" cy="2451262"/>
            <a:chOff x="7556500" y="3806825"/>
            <a:chExt cx="838313" cy="2195488"/>
          </a:xfrm>
        </p:grpSpPr>
        <p:sp>
          <p:nvSpPr>
            <p:cNvPr id="483" name="Google Shape;483;p4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4" name="Google Shape;484;p4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5" name="Google Shape;485;p4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6" name="Google Shape;486;p4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7" name="Google Shape;487;p4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8" name="Google Shape;488;p4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489;p4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90" name="Google Shape;490;p42"/>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491" name="Google Shape;491;p42"/>
          <p:cNvPicPr preferRelativeResize="0"/>
          <p:nvPr/>
        </p:nvPicPr>
        <p:blipFill>
          <a:blip r:embed="rId3">
            <a:alphaModFix/>
          </a:blip>
          <a:stretch>
            <a:fillRect/>
          </a:stretch>
        </p:blipFill>
        <p:spPr>
          <a:xfrm>
            <a:off x="5510950" y="123200"/>
            <a:ext cx="3225799" cy="4838699"/>
          </a:xfrm>
          <a:prstGeom prst="rect">
            <a:avLst/>
          </a:prstGeom>
          <a:noFill/>
          <a:ln>
            <a:noFill/>
          </a:ln>
        </p:spPr>
      </p:pic>
      <p:sp>
        <p:nvSpPr>
          <p:cNvPr id="492" name="Google Shape;492;p42"/>
          <p:cNvSpPr txBox="1"/>
          <p:nvPr/>
        </p:nvSpPr>
        <p:spPr>
          <a:xfrm rot="-1636567">
            <a:off x="5065469" y="3934646"/>
            <a:ext cx="1113513" cy="375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Ubuntu"/>
                <a:ea typeface="Ubuntu"/>
                <a:cs typeface="Ubuntu"/>
                <a:sym typeface="Ubuntu"/>
              </a:rPr>
              <a:t>presque</a:t>
            </a:r>
            <a:endParaRPr>
              <a:solidFill>
                <a:srgbClr val="FFFFFF"/>
              </a:solidFill>
              <a:latin typeface="Ubuntu"/>
              <a:ea typeface="Ubuntu"/>
              <a:cs typeface="Ubuntu"/>
              <a:sym typeface="Ubuntu"/>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3"/>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libres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498" name="Google Shape;498;p43"/>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3"/>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3"/>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4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pic>
        <p:nvPicPr>
          <p:cNvPr id="506" name="Google Shape;506;p44"/>
          <p:cNvPicPr preferRelativeResize="0"/>
          <p:nvPr/>
        </p:nvPicPr>
        <p:blipFill>
          <a:blip r:embed="rId3">
            <a:alphaModFix/>
          </a:blip>
          <a:stretch>
            <a:fillRect/>
          </a:stretch>
        </p:blipFill>
        <p:spPr>
          <a:xfrm>
            <a:off x="-41375" y="0"/>
            <a:ext cx="5570674" cy="5219701"/>
          </a:xfrm>
          <a:prstGeom prst="rect">
            <a:avLst/>
          </a:prstGeom>
          <a:noFill/>
          <a:ln>
            <a:noFill/>
          </a:ln>
        </p:spPr>
      </p:pic>
      <p:sp>
        <p:nvSpPr>
          <p:cNvPr id="507" name="Google Shape;507;p44"/>
          <p:cNvSpPr txBox="1"/>
          <p:nvPr/>
        </p:nvSpPr>
        <p:spPr>
          <a:xfrm>
            <a:off x="6674975" y="76900"/>
            <a:ext cx="2460000" cy="31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Ubuntu"/>
                <a:ea typeface="Ubuntu"/>
                <a:cs typeface="Ubuntu"/>
                <a:sym typeface="Ubuntu"/>
              </a:rPr>
              <a:t>Pourquoi ?</a:t>
            </a:r>
            <a:endParaRPr sz="2800" b="1">
              <a:solidFill>
                <a:srgbClr val="FFFFFF"/>
              </a:solidFill>
              <a:latin typeface="Ubuntu"/>
              <a:ea typeface="Ubuntu"/>
              <a:cs typeface="Ubuntu"/>
              <a:sym typeface="Ubuntu"/>
            </a:endParaRPr>
          </a:p>
          <a:p>
            <a:pPr marL="0" lvl="0" indent="0" algn="l"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500" u="sng">
                <a:solidFill>
                  <a:srgbClr val="617A86"/>
                </a:solidFill>
                <a:latin typeface="Ubuntu"/>
                <a:ea typeface="Ubuntu"/>
                <a:cs typeface="Ubuntu"/>
                <a:sym typeface="Ubuntu"/>
                <a:hlinkClick r:id="rId4">
                  <a:extLst>
                    <a:ext uri="{A12FA001-AC4F-418D-AE19-62706E023703}">
                      <ahyp:hlinkClr xmlns:ahyp="http://schemas.microsoft.com/office/drawing/2018/hyperlinkcolor" val="tx"/>
                    </a:ext>
                  </a:extLst>
                </a:hlinkClick>
              </a:rPr>
              <a:t>Cadre de référence de la compétence numérique</a:t>
            </a:r>
            <a:endParaRPr sz="2800" b="1">
              <a:solidFill>
                <a:srgbClr val="617A86"/>
              </a:solidFill>
              <a:latin typeface="Ubuntu"/>
              <a:ea typeface="Ubuntu"/>
              <a:cs typeface="Ubuntu"/>
              <a:sym typeface="Ubuntu"/>
            </a:endParaRPr>
          </a:p>
          <a:p>
            <a:pPr marL="0" lvl="0" indent="0" algn="ctr"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endParaRPr sz="1800">
              <a:solidFill>
                <a:srgbClr val="617A86"/>
              </a:solidFill>
              <a:latin typeface="Ubuntu"/>
              <a:ea typeface="Ubuntu"/>
              <a:cs typeface="Ubuntu"/>
              <a:sym typeface="Ubuntu"/>
            </a:endParaRPr>
          </a:p>
          <a:p>
            <a:pPr marL="0" lvl="0" indent="0" algn="ctr" rtl="0">
              <a:spcBef>
                <a:spcPts val="0"/>
              </a:spcBef>
              <a:spcAft>
                <a:spcPts val="0"/>
              </a:spcAft>
              <a:buNone/>
            </a:pPr>
            <a:endParaRPr sz="2800" b="1">
              <a:solidFill>
                <a:schemeClr val="dk1"/>
              </a:solidFill>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
        <p:nvSpPr>
          <p:cNvPr id="508" name="Google Shape;508;p44"/>
          <p:cNvSpPr txBox="1"/>
          <p:nvPr/>
        </p:nvSpPr>
        <p:spPr>
          <a:xfrm>
            <a:off x="6930650" y="3478150"/>
            <a:ext cx="911100" cy="58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509" name="Google Shape;509;p44"/>
          <p:cNvSpPr txBox="1"/>
          <p:nvPr/>
        </p:nvSpPr>
        <p:spPr>
          <a:xfrm>
            <a:off x="6879375" y="4401075"/>
            <a:ext cx="10734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MEES -               </a:t>
            </a:r>
            <a:endParaRPr>
              <a:solidFill>
                <a:schemeClr val="dk1"/>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Avril 2019</a:t>
            </a:r>
            <a:endParaRPr>
              <a:latin typeface="Barlow Light"/>
              <a:ea typeface="Barlow Light"/>
              <a:cs typeface="Barlow Light"/>
              <a:sym typeface="Barlow Light"/>
            </a:endParaRPr>
          </a:p>
        </p:txBody>
      </p:sp>
      <p:sp>
        <p:nvSpPr>
          <p:cNvPr id="510" name="Google Shape;510;p44"/>
          <p:cNvSpPr/>
          <p:nvPr/>
        </p:nvSpPr>
        <p:spPr>
          <a:xfrm>
            <a:off x="1351475" y="6317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4"/>
          <p:cNvSpPr/>
          <p:nvPr/>
        </p:nvSpPr>
        <p:spPr>
          <a:xfrm>
            <a:off x="2923300" y="1387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4"/>
          <p:cNvSpPr/>
          <p:nvPr/>
        </p:nvSpPr>
        <p:spPr>
          <a:xfrm>
            <a:off x="2987675" y="6317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4"/>
          <p:cNvSpPr/>
          <p:nvPr/>
        </p:nvSpPr>
        <p:spPr>
          <a:xfrm>
            <a:off x="4116400" y="1411325"/>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4"/>
          <p:cNvSpPr/>
          <p:nvPr/>
        </p:nvSpPr>
        <p:spPr>
          <a:xfrm>
            <a:off x="4465925" y="27863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4"/>
          <p:cNvSpPr/>
          <p:nvPr/>
        </p:nvSpPr>
        <p:spPr>
          <a:xfrm>
            <a:off x="4116400" y="39752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4"/>
          <p:cNvSpPr/>
          <p:nvPr/>
        </p:nvSpPr>
        <p:spPr>
          <a:xfrm>
            <a:off x="2842325" y="479115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4"/>
          <p:cNvSpPr/>
          <p:nvPr/>
        </p:nvSpPr>
        <p:spPr>
          <a:xfrm>
            <a:off x="1226850" y="479115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4"/>
          <p:cNvSpPr/>
          <p:nvPr/>
        </p:nvSpPr>
        <p:spPr>
          <a:xfrm>
            <a:off x="47075" y="397520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4"/>
          <p:cNvSpPr/>
          <p:nvPr/>
        </p:nvSpPr>
        <p:spPr>
          <a:xfrm>
            <a:off x="-199175" y="2638875"/>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4"/>
          <p:cNvSpPr/>
          <p:nvPr/>
        </p:nvSpPr>
        <p:spPr>
          <a:xfrm>
            <a:off x="217250" y="1485850"/>
            <a:ext cx="1193100" cy="368700"/>
          </a:xfrm>
          <a:prstGeom prst="ellipse">
            <a:avLst/>
          </a:prstGeom>
          <a:noFill/>
          <a:ln w="38100"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p45"/>
          <p:cNvPicPr preferRelativeResize="0"/>
          <p:nvPr/>
        </p:nvPicPr>
        <p:blipFill>
          <a:blip r:embed="rId3">
            <a:alphaModFix/>
          </a:blip>
          <a:stretch>
            <a:fillRect/>
          </a:stretch>
        </p:blipFill>
        <p:spPr>
          <a:xfrm>
            <a:off x="1524000" y="76200"/>
            <a:ext cx="6257925" cy="4726525"/>
          </a:xfrm>
          <a:prstGeom prst="rect">
            <a:avLst/>
          </a:prstGeom>
          <a:noFill/>
          <a:ln>
            <a:noFill/>
          </a:ln>
        </p:spPr>
      </p:pic>
      <p:sp>
        <p:nvSpPr>
          <p:cNvPr id="526" name="Google Shape;526;p45"/>
          <p:cNvSpPr txBox="1"/>
          <p:nvPr/>
        </p:nvSpPr>
        <p:spPr>
          <a:xfrm>
            <a:off x="1579550" y="4802725"/>
            <a:ext cx="5299800" cy="35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chemeClr val="hlink"/>
                </a:solidFill>
                <a:hlinkClick r:id="rId4"/>
              </a:rPr>
              <a:t>http://scape.enepe.fr/EG-infotableau.html</a:t>
            </a:r>
            <a:r>
              <a:rPr lang="en" sz="1200">
                <a:solidFill>
                  <a:srgbClr val="434343"/>
                </a:solidFill>
              </a:rPr>
              <a:t>(Julia Dumont, 2018) </a:t>
            </a:r>
            <a:endParaRPr>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46"/>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532" name="Google Shape;532;p46"/>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533" name="Google Shape;533;p46"/>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534" name="Google Shape;534;p46"/>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47"/>
          <p:cNvSpPr txBox="1">
            <a:spLocks noGrp="1"/>
          </p:cNvSpPr>
          <p:nvPr>
            <p:ph type="title"/>
          </p:nvPr>
        </p:nvSpPr>
        <p:spPr>
          <a:xfrm>
            <a:off x="273800" y="244100"/>
            <a:ext cx="53220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rgbClr val="A4C2F4"/>
                </a:solidFill>
                <a:latin typeface="Viga"/>
                <a:ea typeface="Viga"/>
                <a:cs typeface="Viga"/>
                <a:sym typeface="Viga"/>
              </a:rPr>
              <a:t>Des ressources à explorer :</a:t>
            </a:r>
            <a:endParaRPr sz="3200">
              <a:solidFill>
                <a:srgbClr val="A4C2F4"/>
              </a:solidFill>
              <a:latin typeface="Viga"/>
              <a:ea typeface="Viga"/>
              <a:cs typeface="Viga"/>
              <a:sym typeface="Viga"/>
            </a:endParaRPr>
          </a:p>
        </p:txBody>
      </p:sp>
      <p:sp>
        <p:nvSpPr>
          <p:cNvPr id="540" name="Google Shape;540;p47"/>
          <p:cNvSpPr txBox="1">
            <a:spLocks noGrp="1"/>
          </p:cNvSpPr>
          <p:nvPr>
            <p:ph type="body" idx="1"/>
          </p:nvPr>
        </p:nvSpPr>
        <p:spPr>
          <a:xfrm>
            <a:off x="273800" y="1661575"/>
            <a:ext cx="5896200" cy="3055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800" b="1" u="sng">
                <a:solidFill>
                  <a:srgbClr val="A4C2F4"/>
                </a:solidFill>
                <a:latin typeface="Ubuntu"/>
                <a:ea typeface="Ubuntu"/>
                <a:cs typeface="Ubuntu"/>
                <a:sym typeface="Ubuntu"/>
                <a:hlinkClick r:id="rId3">
                  <a:extLst>
                    <a:ext uri="{A12FA001-AC4F-418D-AE19-62706E023703}">
                      <ahyp:hlinkClr xmlns:ahyp="http://schemas.microsoft.com/office/drawing/2018/hyperlinkcolor" val="tx"/>
                    </a:ext>
                  </a:extLst>
                </a:hlinkClick>
              </a:rPr>
              <a:t>Padlet de jeux d’évasion variés :</a:t>
            </a:r>
            <a:r>
              <a:rPr lang="en" sz="2800" b="1">
                <a:latin typeface="Ubuntu"/>
                <a:ea typeface="Ubuntu"/>
                <a:cs typeface="Ubuntu"/>
                <a:sym typeface="Ubuntu"/>
              </a:rPr>
              <a:t> </a:t>
            </a:r>
            <a:r>
              <a:rPr lang="en" sz="2800" b="1" u="sng">
                <a:solidFill>
                  <a:schemeClr val="hlink"/>
                </a:solidFill>
                <a:latin typeface="Ubuntu"/>
                <a:ea typeface="Ubuntu"/>
                <a:cs typeface="Ubuntu"/>
                <a:sym typeface="Ubuntu"/>
                <a:hlinkClick r:id="rId3"/>
              </a:rPr>
              <a:t>http://bit.ly/mstbreakout</a:t>
            </a:r>
            <a:endParaRPr sz="2800" b="1">
              <a:latin typeface="Ubuntu"/>
              <a:ea typeface="Ubuntu"/>
              <a:cs typeface="Ubuntu"/>
              <a:sym typeface="Ubuntu"/>
            </a:endParaRPr>
          </a:p>
          <a:p>
            <a:pPr marL="0" lvl="0" indent="0" algn="l" rtl="0">
              <a:spcBef>
                <a:spcPts val="160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541" name="Google Shape;541;p4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48"/>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47" name="Google Shape;547;p48"/>
          <p:cNvSpPr txBox="1"/>
          <p:nvPr/>
        </p:nvSpPr>
        <p:spPr>
          <a:xfrm>
            <a:off x="1264625" y="551750"/>
            <a:ext cx="56322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Questions?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3"/>
              </a:rPr>
              <a:t>Retour sur la publication de l’atelier</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49"/>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553" name="Google Shape;553;p49"/>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 MST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554" name="Google Shape;554;p4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pic>
        <p:nvPicPr>
          <p:cNvPr id="555" name="Google Shape;555;p49"/>
          <p:cNvPicPr preferRelativeResize="0"/>
          <p:nvPr/>
        </p:nvPicPr>
        <p:blipFill>
          <a:blip r:embed="rId4">
            <a:alphaModFix/>
          </a:blip>
          <a:stretch>
            <a:fillRect/>
          </a:stretch>
        </p:blipFill>
        <p:spPr>
          <a:xfrm>
            <a:off x="685800" y="3492375"/>
            <a:ext cx="3096666" cy="1159800"/>
          </a:xfrm>
          <a:prstGeom prst="rect">
            <a:avLst/>
          </a:prstGeom>
          <a:noFill/>
          <a:ln>
            <a:noFill/>
          </a:ln>
        </p:spPr>
      </p:pic>
      <p:sp>
        <p:nvSpPr>
          <p:cNvPr id="556" name="Google Shape;556;p49"/>
          <p:cNvSpPr txBox="1"/>
          <p:nvPr/>
        </p:nvSpPr>
        <p:spPr>
          <a:xfrm>
            <a:off x="4679475" y="191275"/>
            <a:ext cx="4251000" cy="429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lt1"/>
                </a:solidFill>
                <a:latin typeface="Ubuntu"/>
                <a:ea typeface="Ubuntu"/>
                <a:cs typeface="Ubuntu"/>
                <a:sym typeface="Ubuntu"/>
              </a:rPr>
              <a:t>-Compte gratuit </a:t>
            </a:r>
            <a:endParaRPr sz="2400">
              <a:solidFill>
                <a:schemeClr val="lt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400">
                <a:solidFill>
                  <a:schemeClr val="lt1"/>
                </a:solidFill>
                <a:latin typeface="Ubuntu"/>
                <a:ea typeface="Ubuntu"/>
                <a:cs typeface="Ubuntu"/>
                <a:sym typeface="Ubuntu"/>
              </a:rPr>
              <a:t>sur Campus RÉCIT </a:t>
            </a:r>
            <a:endParaRPr sz="2400">
              <a:solidFill>
                <a:schemeClr val="lt1"/>
              </a:solidFill>
              <a:latin typeface="Ubuntu"/>
              <a:ea typeface="Ubuntu"/>
              <a:cs typeface="Ubuntu"/>
              <a:sym typeface="Ubuntu"/>
            </a:endParaRPr>
          </a:p>
          <a:p>
            <a:pPr marL="0" lvl="0" indent="0" algn="l" rtl="0">
              <a:spcBef>
                <a:spcPts val="0"/>
              </a:spcBef>
              <a:spcAft>
                <a:spcPts val="0"/>
              </a:spcAft>
              <a:buNone/>
            </a:pPr>
            <a:endParaRPr sz="2400">
              <a:solidFill>
                <a:schemeClr val="lt1"/>
              </a:solidFill>
              <a:latin typeface="Ubuntu"/>
              <a:ea typeface="Ubuntu"/>
              <a:cs typeface="Ubuntu"/>
              <a:sym typeface="Ubuntu"/>
            </a:endParaRPr>
          </a:p>
          <a:p>
            <a:pPr marL="0" lvl="0" indent="0" algn="l" rtl="0">
              <a:spcBef>
                <a:spcPts val="0"/>
              </a:spcBef>
              <a:spcAft>
                <a:spcPts val="0"/>
              </a:spcAft>
              <a:buNone/>
            </a:pPr>
            <a:r>
              <a:rPr lang="en" sz="2400">
                <a:solidFill>
                  <a:schemeClr val="lt1"/>
                </a:solidFill>
                <a:latin typeface="Ubuntu"/>
                <a:ea typeface="Ubuntu"/>
                <a:cs typeface="Ubuntu"/>
                <a:sym typeface="Ubuntu"/>
              </a:rPr>
              <a:t>-S’inscrire à </a:t>
            </a:r>
            <a:endParaRPr sz="2400">
              <a:solidFill>
                <a:schemeClr val="lt1"/>
              </a:solidFill>
              <a:latin typeface="Ubuntu"/>
              <a:ea typeface="Ubuntu"/>
              <a:cs typeface="Ubuntu"/>
              <a:sym typeface="Ubuntu"/>
            </a:endParaRPr>
          </a:p>
          <a:p>
            <a:pPr marL="0" lvl="0" indent="0" algn="l" rtl="0">
              <a:spcBef>
                <a:spcPts val="0"/>
              </a:spcBef>
              <a:spcAft>
                <a:spcPts val="0"/>
              </a:spcAft>
              <a:buNone/>
            </a:pPr>
            <a:r>
              <a:rPr lang="en" sz="2400">
                <a:solidFill>
                  <a:schemeClr val="lt1"/>
                </a:solidFill>
                <a:latin typeface="Ubuntu"/>
                <a:ea typeface="Ubuntu"/>
                <a:cs typeface="Ubuntu"/>
                <a:sym typeface="Ubuntu"/>
              </a:rPr>
              <a:t>l’autoformation</a:t>
            </a:r>
            <a:r>
              <a:rPr lang="en" sz="2400">
                <a:solidFill>
                  <a:srgbClr val="FFFFFF"/>
                </a:solidFill>
                <a:latin typeface="Ubuntu"/>
                <a:ea typeface="Ubuntu"/>
                <a:cs typeface="Ubuntu"/>
                <a:sym typeface="Ubuntu"/>
              </a:rPr>
              <a:t> :</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5"/>
              </a:rPr>
              <a:t>Jeux d’évasion</a:t>
            </a:r>
            <a:r>
              <a:rPr lang="en" sz="2400">
                <a:solidFill>
                  <a:srgbClr val="FFFFFF"/>
                </a:solidFill>
                <a:latin typeface="Ubuntu"/>
                <a:ea typeface="Ubuntu"/>
                <a:cs typeface="Ubuntu"/>
                <a:sym typeface="Ubuntu"/>
              </a:rPr>
              <a:t> </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FFFFFF"/>
                </a:solidFill>
                <a:latin typeface="Ubuntu"/>
                <a:ea typeface="Ubuntu"/>
                <a:cs typeface="Ubuntu"/>
                <a:sym typeface="Ubuntu"/>
              </a:rPr>
              <a:t>-5 badges disponibles</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1200">
              <a:solidFill>
                <a:srgbClr val="FFFFFF"/>
              </a:solidFill>
              <a:latin typeface="Ubuntu"/>
              <a:ea typeface="Ubuntu"/>
              <a:cs typeface="Ubuntu"/>
              <a:sym typeface="Ubuntu"/>
            </a:endParaRPr>
          </a:p>
          <a:p>
            <a:pPr marL="0" lvl="0" indent="0" algn="l" rtl="0">
              <a:spcBef>
                <a:spcPts val="0"/>
              </a:spcBef>
              <a:spcAft>
                <a:spcPts val="0"/>
              </a:spcAft>
              <a:buNone/>
            </a:pPr>
            <a:r>
              <a:rPr lang="en" sz="1200" u="sng">
                <a:solidFill>
                  <a:schemeClr val="hlink"/>
                </a:solidFill>
                <a:latin typeface="Ubuntu"/>
                <a:ea typeface="Ubuntu"/>
                <a:cs typeface="Ubuntu"/>
                <a:sym typeface="Ubuntu"/>
                <a:hlinkClick r:id="rId6"/>
              </a:rPr>
              <a:t>V</a:t>
            </a:r>
            <a:r>
              <a:rPr lang="en" sz="1200" u="sng">
                <a:solidFill>
                  <a:schemeClr val="hlink"/>
                </a:solidFill>
                <a:latin typeface="Ubuntu"/>
                <a:ea typeface="Ubuntu"/>
                <a:cs typeface="Ubuntu"/>
                <a:sym typeface="Ubuntu"/>
                <a:hlinkClick r:id="rId6"/>
              </a:rPr>
              <a:t>ersion améliorée présentée à la FCC 2019</a:t>
            </a:r>
            <a:endParaRPr sz="2200">
              <a:solidFill>
                <a:srgbClr val="FFFFFF"/>
              </a:solidFill>
              <a:latin typeface="Ubuntu"/>
              <a:ea typeface="Ubuntu"/>
              <a:cs typeface="Ubuntu"/>
              <a:sym typeface="Ubuntu"/>
            </a:endParaRPr>
          </a:p>
        </p:txBody>
      </p:sp>
      <p:sp>
        <p:nvSpPr>
          <p:cNvPr id="557" name="Google Shape;557;p49"/>
          <p:cNvSpPr txBox="1"/>
          <p:nvPr/>
        </p:nvSpPr>
        <p:spPr>
          <a:xfrm>
            <a:off x="634525" y="4536375"/>
            <a:ext cx="3000000" cy="4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Nixie One"/>
                <a:ea typeface="Nixie One"/>
                <a:cs typeface="Nixie One"/>
                <a:sym typeface="Nixie One"/>
              </a:rPr>
              <a:t>CC by-nc-sa RÉCIT MST</a:t>
            </a:r>
            <a:endParaRPr/>
          </a:p>
        </p:txBody>
      </p:sp>
      <p:pic>
        <p:nvPicPr>
          <p:cNvPr id="558" name="Google Shape;558;p49">
            <a:hlinkClick r:id="rId7"/>
          </p:cNvPr>
          <p:cNvPicPr preferRelativeResize="0"/>
          <p:nvPr/>
        </p:nvPicPr>
        <p:blipFill>
          <a:blip r:embed="rId8">
            <a:alphaModFix/>
          </a:blip>
          <a:stretch>
            <a:fillRect/>
          </a:stretch>
        </p:blipFill>
        <p:spPr>
          <a:xfrm>
            <a:off x="3222100" y="4562625"/>
            <a:ext cx="1076325" cy="381000"/>
          </a:xfrm>
          <a:prstGeom prst="rect">
            <a:avLst/>
          </a:prstGeom>
          <a:noFill/>
          <a:ln>
            <a:noFill/>
          </a:ln>
        </p:spPr>
      </p:pic>
      <p:pic>
        <p:nvPicPr>
          <p:cNvPr id="559" name="Google Shape;559;p49"/>
          <p:cNvPicPr preferRelativeResize="0"/>
          <p:nvPr/>
        </p:nvPicPr>
        <p:blipFill>
          <a:blip r:embed="rId9">
            <a:alphaModFix/>
          </a:blip>
          <a:stretch>
            <a:fillRect/>
          </a:stretch>
        </p:blipFill>
        <p:spPr>
          <a:xfrm>
            <a:off x="7924651" y="3719907"/>
            <a:ext cx="1076325" cy="932270"/>
          </a:xfrm>
          <a:prstGeom prst="rect">
            <a:avLst/>
          </a:prstGeom>
          <a:noFill/>
          <a:ln>
            <a:noFill/>
          </a:ln>
        </p:spPr>
      </p:pic>
      <p:pic>
        <p:nvPicPr>
          <p:cNvPr id="560" name="Google Shape;560;p49"/>
          <p:cNvPicPr preferRelativeResize="0"/>
          <p:nvPr/>
        </p:nvPicPr>
        <p:blipFill>
          <a:blip r:embed="rId10">
            <a:alphaModFix/>
          </a:blip>
          <a:stretch>
            <a:fillRect/>
          </a:stretch>
        </p:blipFill>
        <p:spPr>
          <a:xfrm>
            <a:off x="7482682" y="504913"/>
            <a:ext cx="1447800" cy="447675"/>
          </a:xfrm>
          <a:prstGeom prst="rect">
            <a:avLst/>
          </a:prstGeom>
          <a:noFill/>
          <a:ln>
            <a:noFill/>
          </a:ln>
        </p:spPr>
      </p:pic>
      <p:pic>
        <p:nvPicPr>
          <p:cNvPr id="561" name="Google Shape;561;p49"/>
          <p:cNvPicPr preferRelativeResize="0"/>
          <p:nvPr/>
        </p:nvPicPr>
        <p:blipFill>
          <a:blip r:embed="rId11">
            <a:alphaModFix/>
          </a:blip>
          <a:stretch>
            <a:fillRect/>
          </a:stretch>
        </p:blipFill>
        <p:spPr>
          <a:xfrm>
            <a:off x="7482675" y="1409421"/>
            <a:ext cx="1447800" cy="432329"/>
          </a:xfrm>
          <a:prstGeom prst="rect">
            <a:avLst/>
          </a:prstGeom>
          <a:noFill/>
          <a:ln>
            <a:noFill/>
          </a:ln>
        </p:spPr>
      </p:pic>
      <p:pic>
        <p:nvPicPr>
          <p:cNvPr id="562" name="Google Shape;562;p49"/>
          <p:cNvPicPr preferRelativeResize="0"/>
          <p:nvPr/>
        </p:nvPicPr>
        <p:blipFill>
          <a:blip r:embed="rId12">
            <a:alphaModFix/>
          </a:blip>
          <a:stretch>
            <a:fillRect/>
          </a:stretch>
        </p:blipFill>
        <p:spPr>
          <a:xfrm>
            <a:off x="4675975" y="2541825"/>
            <a:ext cx="4105600" cy="1034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50"/>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568" name="Google Shape;568;p50"/>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extLst>
                    <a:ext uri="{A12FA001-AC4F-418D-AE19-62706E023703}">
                      <ahyp:hlinkClr xmlns:ahyp="http://schemas.microsoft.com/office/drawing/2018/hyperlinkcolor" val="tx"/>
                    </a:ext>
                  </a:extLst>
                </a:hlinkClick>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extLst>
                    <a:ext uri="{A12FA001-AC4F-418D-AE19-62706E023703}">
                      <ahyp:hlinkClr xmlns:ahyp="http://schemas.microsoft.com/office/drawing/2018/hyperlinkcolor" val="tx"/>
                    </a:ext>
                  </a:extLst>
                </a:hlinkClick>
              </a:rPr>
              <a:t>Unsplash</a:t>
            </a:r>
            <a:endParaRPr sz="2400">
              <a:solidFill>
                <a:srgbClr val="6463BD"/>
              </a:solidFill>
            </a:endParaRPr>
          </a:p>
        </p:txBody>
      </p:sp>
      <p:sp>
        <p:nvSpPr>
          <p:cNvPr id="569" name="Google Shape;569;p50"/>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1186</Words>
  <Application>Microsoft Office PowerPoint</Application>
  <PresentationFormat>Affichage à l'écran (16:9)</PresentationFormat>
  <Paragraphs>207</Paragraphs>
  <Slides>26</Slides>
  <Notes>26</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26</vt:i4>
      </vt:variant>
    </vt:vector>
  </HeadingPairs>
  <TitlesOfParts>
    <vt:vector size="38" baseType="lpstr">
      <vt:lpstr>Ubuntu</vt:lpstr>
      <vt:lpstr>Arial</vt:lpstr>
      <vt:lpstr>Nixie One</vt:lpstr>
      <vt:lpstr>Calibri</vt:lpstr>
      <vt:lpstr>Miriam Libre</vt:lpstr>
      <vt:lpstr>Barlow</vt:lpstr>
      <vt:lpstr>Work Sans</vt:lpstr>
      <vt:lpstr>Viga</vt:lpstr>
      <vt:lpstr>Barlow Light</vt:lpstr>
      <vt:lpstr>Roboto</vt:lpstr>
      <vt:lpstr>Roderigo template</vt:lpstr>
      <vt:lpstr>Simple Light</vt:lpstr>
      <vt:lpstr>Présentation PowerPoint</vt:lpstr>
      <vt:lpstr>Plan de la rencontre</vt:lpstr>
      <vt:lpstr> </vt:lpstr>
      <vt:lpstr>Pourquoi?</vt:lpstr>
      <vt:lpstr>Présentation PowerPoint</vt:lpstr>
      <vt:lpstr>Présentation PowerPoint</vt:lpstr>
      <vt:lpstr>Limite de temps  Utilisation d’une minuterie avec de la musique dont l’intensité augmente graduellement.   2 cartes d’indices Possibilité de 2 indices Sans pénalité Décision collective </vt:lpstr>
      <vt:lpstr> </vt:lpstr>
      <vt:lpstr> </vt:lpstr>
      <vt:lpstr> </vt:lpstr>
      <vt:lpstr> </vt:lpstr>
      <vt:lpstr>2 indices : Sans pénalité Décision collective  </vt:lpstr>
      <vt:lpstr>Place au jeu !  Vidéo du jeu L’antidote  Lien du jeu numérique : L’antidote   Écrire dans le chat, les énigmes que vous avez trouvées  Formulaires : indice et complet  Chronomètre : 45 minutes</vt:lpstr>
      <vt:lpstr>Adaptations possibles :</vt:lpstr>
      <vt:lpstr>Combinaisons trouvées :  -station 1 -station 2 -station 3 -station 4 -station 5 -station6 </vt:lpstr>
      <vt:lpstr>Questions de rétroaction :  De quelle façon votre groupe a-t-il bien collaboré? Comment pensez-vous que votre groupe aurait pu être plus efficace?  Quelles énigmes avez-vous trouvées les plus difficiles? Comment avez-vous utilisé les forces de chaque individu?  Comment avez-vous déterminé les forces des autres joueurs? Comment as-tu contribué au succès de ton équipe? Que ferais-tu différemment la prochaine fois? As-tu l’impression que tes idées ont été entendues?  </vt:lpstr>
      <vt:lpstr>Conseils pour l’animation :</vt:lpstr>
      <vt:lpstr>Présentation PowerPoint</vt:lpstr>
      <vt:lpstr>Comment?  Avoir un plan B, si le Wifi ne fonctionne pas Surprise ou pas dans le coffre, pourquoi pas 15 minutes de temps libres ou de récréation Un ou plusieurs jeux en même temps </vt:lpstr>
      <vt:lpstr>Présentation PowerPoint</vt:lpstr>
      <vt:lpstr>Présentation PowerPoint</vt:lpstr>
      <vt:lpstr>Présentation PowerPoint</vt:lpstr>
      <vt:lpstr>Des ressources à explorer :</vt:lpstr>
      <vt:lpstr> </vt:lpstr>
      <vt:lpstr>Merci!</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Sonya Fiset</dc:creator>
  <cp:lastModifiedBy>Fiset Sonia</cp:lastModifiedBy>
  <cp:revision>1</cp:revision>
  <dcterms:modified xsi:type="dcterms:W3CDTF">2021-02-20T15:34:58Z</dcterms:modified>
</cp:coreProperties>
</file>