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0" r:id="rId4"/>
    <p:sldMasterId id="2147483671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y="5143500" cx="9144000"/>
  <p:notesSz cx="6858000" cy="9144000"/>
  <p:embeddedFontLst>
    <p:embeddedFont>
      <p:font typeface="Ubuntu"/>
      <p:regular r:id="rId17"/>
      <p:bold r:id="rId18"/>
      <p:italic r:id="rId19"/>
      <p:boldItalic r:id="rId20"/>
    </p:embeddedFont>
    <p:embeddedFont>
      <p:font typeface="Caveat"/>
      <p:regular r:id="rId21"/>
      <p:bold r:id="rId22"/>
    </p:embeddedFont>
    <p:embeddedFont>
      <p:font typeface="Oswald"/>
      <p:regular r:id="rId23"/>
      <p:bold r:id="rId2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Ubuntu-boldItalic.fntdata"/><Relationship Id="rId11" Type="http://schemas.openxmlformats.org/officeDocument/2006/relationships/slide" Target="slides/slide5.xml"/><Relationship Id="rId22" Type="http://schemas.openxmlformats.org/officeDocument/2006/relationships/font" Target="fonts/Caveat-bold.fntdata"/><Relationship Id="rId10" Type="http://schemas.openxmlformats.org/officeDocument/2006/relationships/slide" Target="slides/slide4.xml"/><Relationship Id="rId21" Type="http://schemas.openxmlformats.org/officeDocument/2006/relationships/font" Target="fonts/Caveat-regular.fntdata"/><Relationship Id="rId13" Type="http://schemas.openxmlformats.org/officeDocument/2006/relationships/slide" Target="slides/slide7.xml"/><Relationship Id="rId24" Type="http://schemas.openxmlformats.org/officeDocument/2006/relationships/font" Target="fonts/Oswald-bold.fntdata"/><Relationship Id="rId12" Type="http://schemas.openxmlformats.org/officeDocument/2006/relationships/slide" Target="slides/slide6.xml"/><Relationship Id="rId23" Type="http://schemas.openxmlformats.org/officeDocument/2006/relationships/font" Target="fonts/Oswald-regular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font" Target="fonts/Ubuntu-regular.fntdata"/><Relationship Id="rId16" Type="http://schemas.openxmlformats.org/officeDocument/2006/relationships/slide" Target="slides/slide10.xml"/><Relationship Id="rId5" Type="http://schemas.openxmlformats.org/officeDocument/2006/relationships/slideMaster" Target="slideMasters/slideMaster2.xml"/><Relationship Id="rId19" Type="http://schemas.openxmlformats.org/officeDocument/2006/relationships/font" Target="fonts/Ubuntu-italic.fntdata"/><Relationship Id="rId6" Type="http://schemas.openxmlformats.org/officeDocument/2006/relationships/notesMaster" Target="notesMasters/notesMaster1.xml"/><Relationship Id="rId18" Type="http://schemas.openxmlformats.org/officeDocument/2006/relationships/font" Target="fonts/Ubuntu-bold.fntdata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://evaluerautrementenmath.recitmst.qc.ca/" TargetMode="Externa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f9fa8666f4_0_1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f9fa8666f4_0_1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f0a750ddd4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2" name="Google Shape;102;gf0a750ddd4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fr"/>
              <a:t>SR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f0a750de50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f0a750de50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/>
              <a:t>Lien du site : </a:t>
            </a:r>
            <a:r>
              <a:rPr b="1" lang="fr" u="sng">
                <a:solidFill>
                  <a:schemeClr val="hlink"/>
                </a:solidFill>
                <a:hlinkClick r:id="rId2"/>
              </a:rPr>
              <a:t>http://evaluerautrementenmath.recitmst.qc.ca/</a:t>
            </a:r>
            <a:endParaRPr b="1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f0a750ddd4_0_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7" name="Google Shape;117;gf0a750ddd4_0_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chemeClr val="dk1"/>
                </a:solidFill>
              </a:rPr>
              <a:t>Si les participants ont des expérimentations à partager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f99beffa08_7_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4" name="Google Shape;124;gf99beffa08_7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chemeClr val="dk1"/>
                </a:solidFill>
              </a:rPr>
              <a:t>SR- SF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f99beffa08_7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1" name="Google Shape;131;gf99beffa08_7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chemeClr val="dk1"/>
                </a:solidFill>
              </a:rPr>
              <a:t>SR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f0a750ddd4_0_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9" name="Google Shape;139;gf0a750ddd4_0_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f9fa8666f4_0_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Google Shape;149;gf9fa8666f4_0_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f9fa8666f4_0_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" name="Google Shape;157;gf9fa8666f4_0_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f9fa8666f4_0_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" name="Google Shape;166;gf9fa8666f4_0_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1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/>
          <p:nvPr>
            <p:ph type="ctrTitle"/>
          </p:nvPr>
        </p:nvSpPr>
        <p:spPr>
          <a:xfrm>
            <a:off x="552325" y="1051375"/>
            <a:ext cx="8008800" cy="1328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9pPr>
          </a:lstStyle>
          <a:p/>
        </p:txBody>
      </p:sp>
      <p:sp>
        <p:nvSpPr>
          <p:cNvPr id="56" name="Google Shape;56;p14"/>
          <p:cNvSpPr txBox="1"/>
          <p:nvPr>
            <p:ph idx="1" type="subTitle"/>
          </p:nvPr>
        </p:nvSpPr>
        <p:spPr>
          <a:xfrm>
            <a:off x="596400" y="2379775"/>
            <a:ext cx="79512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Oswald"/>
              <a:buNone/>
              <a:defRPr sz="25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57" name="Google Shape;57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5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0" name="Google Shape;60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3" name="Google Shape;63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4" name="Google Shape;64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7" name="Google Shape;67;p1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68" name="Google Shape;68;p17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69" name="Google Shape;69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2" name="Google Shape;72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75" name="Google Shape;75;p19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6" name="Google Shape;76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20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79" name="Google Shape;79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21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83" name="Google Shape;83;p21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84" name="Google Shape;84;p21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85" name="Google Shape;85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88" name="Google Shape;88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3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1" name="Google Shape;91;p23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2" name="Google Shape;92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8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0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2.png"/><Relationship Id="rId4" Type="http://schemas.openxmlformats.org/officeDocument/2006/relationships/hyperlink" Target="http://evaluerautrementenmath.recitmst.qc.ca/" TargetMode="External"/><Relationship Id="rId10" Type="http://schemas.openxmlformats.org/officeDocument/2006/relationships/image" Target="../media/image9.png"/><Relationship Id="rId9" Type="http://schemas.openxmlformats.org/officeDocument/2006/relationships/hyperlink" Target="http://creativecommons.org/licenses/by-nc-sa/4.0/" TargetMode="External"/><Relationship Id="rId5" Type="http://schemas.openxmlformats.org/officeDocument/2006/relationships/hyperlink" Target="https://creativecommons.org/licenses/by-nc-sa/4.0/" TargetMode="External"/><Relationship Id="rId6" Type="http://schemas.openxmlformats.org/officeDocument/2006/relationships/image" Target="../media/image7.png"/><Relationship Id="rId7" Type="http://schemas.openxmlformats.org/officeDocument/2006/relationships/hyperlink" Target="mailto:equipe@recitmst.qc.ca" TargetMode="External"/><Relationship Id="rId8" Type="http://schemas.openxmlformats.org/officeDocument/2006/relationships/hyperlink" Target="mailto:equipe@recitmst.qc.ca" TargetMode="Externa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0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0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0.png"/><Relationship Id="rId4" Type="http://schemas.openxmlformats.org/officeDocument/2006/relationships/image" Target="../media/image2.png"/><Relationship Id="rId5" Type="http://schemas.openxmlformats.org/officeDocument/2006/relationships/hyperlink" Target="https://sites.google.com/csbe.qc.ca/evaluerautrementenmath/badges-du-campus-r%C3%A9cit?authuser=0" TargetMode="External"/></Relationships>
</file>

<file path=ppt/slides/_rels/slide7.xml.rels><?xml version="1.0" encoding="UTF-8" standalone="yes"?><Relationships xmlns="http://schemas.openxmlformats.org/package/2006/relationships"><Relationship Id="rId11" Type="http://schemas.openxmlformats.org/officeDocument/2006/relationships/hyperlink" Target="mailto:sandra.fortin@csbe.qc.ca" TargetMode="External"/><Relationship Id="rId10" Type="http://schemas.openxmlformats.org/officeDocument/2006/relationships/hyperlink" Target="https://www.youtube.com/channel/UC7IcadI_rZFwso9N81PYqFg" TargetMode="External"/><Relationship Id="rId13" Type="http://schemas.openxmlformats.org/officeDocument/2006/relationships/hyperlink" Target="mailto:stephanie.rioux@recitmst.qc.ca" TargetMode="External"/><Relationship Id="rId12" Type="http://schemas.openxmlformats.org/officeDocument/2006/relationships/hyperlink" Target="mailto:guy.picard001@cssamares.qc.ca" TargetMode="Externa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0.png"/><Relationship Id="rId4" Type="http://schemas.openxmlformats.org/officeDocument/2006/relationships/hyperlink" Target="http://creativecommons.org/licenses/by-nc-sa/4.0/" TargetMode="External"/><Relationship Id="rId9" Type="http://schemas.openxmlformats.org/officeDocument/2006/relationships/hyperlink" Target="https://twitter.com/recitmst" TargetMode="External"/><Relationship Id="rId14" Type="http://schemas.openxmlformats.org/officeDocument/2006/relationships/hyperlink" Target="mailto:stephanie.rioux@recitmst.qc.ca" TargetMode="External"/><Relationship Id="rId5" Type="http://schemas.openxmlformats.org/officeDocument/2006/relationships/image" Target="../media/image4.png"/><Relationship Id="rId6" Type="http://schemas.openxmlformats.org/officeDocument/2006/relationships/image" Target="../media/image3.png"/><Relationship Id="rId7" Type="http://schemas.openxmlformats.org/officeDocument/2006/relationships/hyperlink" Target="mailto:equipe@recitmst.qc.ca" TargetMode="External"/><Relationship Id="rId8" Type="http://schemas.openxmlformats.org/officeDocument/2006/relationships/hyperlink" Target="https://www.facebook.com/RECITMST2020/" TargetMode="Externa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png"/><Relationship Id="rId4" Type="http://schemas.openxmlformats.org/officeDocument/2006/relationships/image" Target="../media/image5.png"/><Relationship Id="rId5" Type="http://schemas.openxmlformats.org/officeDocument/2006/relationships/image" Target="../media/image13.png"/><Relationship Id="rId6" Type="http://schemas.openxmlformats.org/officeDocument/2006/relationships/image" Target="../media/image6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.xml"/><Relationship Id="rId3" Type="http://schemas.openxmlformats.org/officeDocument/2006/relationships/hyperlink" Target="http://bitl.ly/GRMS48_retro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Google Shape;9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2575" y="1148675"/>
            <a:ext cx="8016626" cy="3317225"/>
          </a:xfrm>
          <a:prstGeom prst="rect">
            <a:avLst/>
          </a:prstGeom>
          <a:noFill/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6"/>
          <p:cNvSpPr txBox="1"/>
          <p:nvPr>
            <p:ph type="ctrTitle"/>
          </p:nvPr>
        </p:nvSpPr>
        <p:spPr>
          <a:xfrm>
            <a:off x="311700" y="492125"/>
            <a:ext cx="8520600" cy="617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fr">
                <a:solidFill>
                  <a:schemeClr val="lt1"/>
                </a:solidFill>
                <a:latin typeface="Caveat"/>
                <a:ea typeface="Caveat"/>
                <a:cs typeface="Caveat"/>
                <a:sym typeface="Caveat"/>
              </a:rPr>
              <a:t>Plan de la rencontre</a:t>
            </a:r>
            <a:endParaRPr>
              <a:solidFill>
                <a:schemeClr val="lt1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105" name="Google Shape;105;p26"/>
          <p:cNvSpPr txBox="1"/>
          <p:nvPr/>
        </p:nvSpPr>
        <p:spPr>
          <a:xfrm>
            <a:off x="830325" y="913050"/>
            <a:ext cx="8001900" cy="390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683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Caveat"/>
              <a:buAutoNum type="arabicPeriod"/>
            </a:pPr>
            <a:r>
              <a:rPr lang="fr" sz="2200">
                <a:solidFill>
                  <a:schemeClr val="lt1"/>
                </a:solidFill>
                <a:latin typeface="Caveat"/>
                <a:ea typeface="Caveat"/>
                <a:cs typeface="Caveat"/>
                <a:sym typeface="Caveat"/>
              </a:rPr>
              <a:t>Présentation</a:t>
            </a:r>
            <a:endParaRPr sz="2200">
              <a:solidFill>
                <a:schemeClr val="lt1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-3683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Caveat"/>
              <a:buAutoNum type="arabicPeriod"/>
            </a:pPr>
            <a:r>
              <a:rPr lang="fr" sz="2200">
                <a:solidFill>
                  <a:schemeClr val="lt1"/>
                </a:solidFill>
                <a:latin typeface="Caveat"/>
                <a:ea typeface="Caveat"/>
                <a:cs typeface="Caveat"/>
                <a:sym typeface="Caveat"/>
              </a:rPr>
              <a:t>Survol du site : Section sur les tâches créatives</a:t>
            </a:r>
            <a:endParaRPr b="0" i="0" sz="2200" u="none" cap="none" strike="noStrike">
              <a:solidFill>
                <a:schemeClr val="lt1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-2794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Caveat"/>
              <a:buChar char="■"/>
            </a:pPr>
            <a:r>
              <a:rPr lang="fr" sz="2200">
                <a:solidFill>
                  <a:schemeClr val="lt1"/>
                </a:solidFill>
                <a:latin typeface="Caveat"/>
                <a:ea typeface="Caveat"/>
                <a:cs typeface="Caveat"/>
                <a:sym typeface="Caveat"/>
              </a:rPr>
              <a:t>Définition et outils numériques</a:t>
            </a:r>
            <a:endParaRPr b="0" i="0" sz="2200" u="none" cap="none" strike="noStrike">
              <a:solidFill>
                <a:schemeClr val="lt1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-2794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Caveat"/>
              <a:buChar char="■"/>
            </a:pPr>
            <a:r>
              <a:rPr lang="fr" sz="2200">
                <a:solidFill>
                  <a:schemeClr val="lt1"/>
                </a:solidFill>
                <a:latin typeface="Caveat"/>
                <a:ea typeface="Caveat"/>
                <a:cs typeface="Caveat"/>
                <a:sym typeface="Caveat"/>
              </a:rPr>
              <a:t>Pourquoi utiliser une tâche créative ?</a:t>
            </a:r>
            <a:endParaRPr sz="2200">
              <a:solidFill>
                <a:schemeClr val="lt1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-2794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Caveat"/>
              <a:buChar char="■"/>
            </a:pPr>
            <a:r>
              <a:rPr lang="fr" sz="2200">
                <a:solidFill>
                  <a:schemeClr val="lt1"/>
                </a:solidFill>
                <a:latin typeface="Caveat"/>
                <a:ea typeface="Caveat"/>
                <a:cs typeface="Caveat"/>
                <a:sym typeface="Caveat"/>
              </a:rPr>
              <a:t>Quelle compétence évaluer ? </a:t>
            </a:r>
            <a:endParaRPr sz="2200">
              <a:solidFill>
                <a:schemeClr val="lt1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-2794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Caveat"/>
              <a:buChar char="■"/>
            </a:pPr>
            <a:r>
              <a:rPr lang="fr" sz="2200">
                <a:solidFill>
                  <a:schemeClr val="lt1"/>
                </a:solidFill>
                <a:latin typeface="Caveat"/>
                <a:ea typeface="Caveat"/>
                <a:cs typeface="Caveat"/>
                <a:sym typeface="Caveat"/>
              </a:rPr>
              <a:t>Exemples de tâches créatives</a:t>
            </a:r>
            <a:endParaRPr sz="2200">
              <a:solidFill>
                <a:schemeClr val="lt1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-2794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Caveat"/>
              <a:buChar char="■"/>
            </a:pPr>
            <a:r>
              <a:rPr lang="fr" sz="2200">
                <a:solidFill>
                  <a:schemeClr val="lt1"/>
                </a:solidFill>
                <a:latin typeface="Caveat"/>
                <a:ea typeface="Caveat"/>
                <a:cs typeface="Caveat"/>
                <a:sym typeface="Caveat"/>
              </a:rPr>
              <a:t>Piloter une tâche créative</a:t>
            </a:r>
            <a:endParaRPr sz="2200">
              <a:solidFill>
                <a:schemeClr val="lt1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-2794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Caveat"/>
              <a:buChar char="■"/>
            </a:pPr>
            <a:r>
              <a:rPr lang="fr" sz="2200">
                <a:solidFill>
                  <a:schemeClr val="lt1"/>
                </a:solidFill>
                <a:latin typeface="Caveat"/>
                <a:ea typeface="Caveat"/>
                <a:cs typeface="Caveat"/>
                <a:sym typeface="Caveat"/>
              </a:rPr>
              <a:t>Grilles et traces</a:t>
            </a:r>
            <a:endParaRPr sz="2200">
              <a:solidFill>
                <a:schemeClr val="lt1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-3683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Caveat"/>
              <a:buAutoNum type="arabicPeriod"/>
            </a:pPr>
            <a:r>
              <a:rPr lang="fr" sz="2200">
                <a:solidFill>
                  <a:schemeClr val="lt1"/>
                </a:solidFill>
                <a:latin typeface="Caveat"/>
                <a:ea typeface="Caveat"/>
                <a:cs typeface="Caveat"/>
                <a:sym typeface="Caveat"/>
              </a:rPr>
              <a:t>Concrètement… en classe !</a:t>
            </a:r>
            <a:endParaRPr sz="2200">
              <a:solidFill>
                <a:schemeClr val="lt1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-3683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Caveat"/>
              <a:buAutoNum type="arabicPeriod"/>
            </a:pPr>
            <a:r>
              <a:rPr lang="fr" sz="2200">
                <a:solidFill>
                  <a:schemeClr val="lt1"/>
                </a:solidFill>
                <a:latin typeface="Caveat"/>
                <a:ea typeface="Caveat"/>
                <a:cs typeface="Caveat"/>
                <a:sym typeface="Caveat"/>
              </a:rPr>
              <a:t>Autres sections du site à venir</a:t>
            </a:r>
            <a:endParaRPr sz="2000">
              <a:solidFill>
                <a:schemeClr val="lt1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-3683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Caveat"/>
              <a:buAutoNum type="arabicPeriod"/>
            </a:pPr>
            <a:r>
              <a:rPr lang="fr" sz="2200">
                <a:solidFill>
                  <a:schemeClr val="lt1"/>
                </a:solidFill>
                <a:latin typeface="Caveat"/>
                <a:ea typeface="Caveat"/>
                <a:cs typeface="Caveat"/>
                <a:sym typeface="Caveat"/>
              </a:rPr>
              <a:t>Badges et c</a:t>
            </a:r>
            <a:r>
              <a:rPr lang="fr" sz="2200">
                <a:solidFill>
                  <a:schemeClr val="lt1"/>
                </a:solidFill>
                <a:latin typeface="Caveat"/>
                <a:ea typeface="Caveat"/>
                <a:cs typeface="Caveat"/>
                <a:sym typeface="Caveat"/>
              </a:rPr>
              <a:t>onclusion</a:t>
            </a:r>
            <a:endParaRPr sz="2200">
              <a:solidFill>
                <a:schemeClr val="lt1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7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>
                <a:solidFill>
                  <a:schemeClr val="lt1"/>
                </a:solidFill>
                <a:latin typeface="Caveat"/>
                <a:ea typeface="Caveat"/>
                <a:cs typeface="Caveat"/>
                <a:sym typeface="Caveat"/>
              </a:rPr>
              <a:t>Évaluer autrement</a:t>
            </a:r>
            <a:r>
              <a:rPr lang="fr">
                <a:solidFill>
                  <a:schemeClr val="lt1"/>
                </a:solidFill>
                <a:latin typeface="Caveat"/>
                <a:ea typeface="Caveat"/>
                <a:cs typeface="Caveat"/>
                <a:sym typeface="Caveat"/>
              </a:rPr>
              <a:t> </a:t>
            </a:r>
            <a:endParaRPr>
              <a:solidFill>
                <a:schemeClr val="lt1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>
                <a:solidFill>
                  <a:schemeClr val="lt1"/>
                </a:solidFill>
                <a:latin typeface="Caveat"/>
                <a:ea typeface="Caveat"/>
                <a:cs typeface="Caveat"/>
                <a:sym typeface="Caveat"/>
              </a:rPr>
              <a:t>en mathématique</a:t>
            </a:r>
            <a:endParaRPr b="1">
              <a:solidFill>
                <a:schemeClr val="lt1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111" name="Google Shape;111;p27"/>
          <p:cNvSpPr txBox="1"/>
          <p:nvPr>
            <p:ph idx="1" type="subTitle"/>
          </p:nvPr>
        </p:nvSpPr>
        <p:spPr>
          <a:xfrm>
            <a:off x="851900" y="3027675"/>
            <a:ext cx="7747500" cy="1506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3300" u="sng">
                <a:solidFill>
                  <a:srgbClr val="FFAB40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evaluerautrementenmath.recitmst.qc.ca</a:t>
            </a:r>
            <a:endParaRPr sz="3300">
              <a:solidFill>
                <a:srgbClr val="FFAB40"/>
              </a:solidFill>
            </a:endParaRPr>
          </a:p>
        </p:txBody>
      </p:sp>
      <p:pic>
        <p:nvPicPr>
          <p:cNvPr id="112" name="Google Shape;112;p27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20872" y="4628922"/>
            <a:ext cx="1106300" cy="387100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27"/>
          <p:cNvSpPr txBox="1"/>
          <p:nvPr/>
        </p:nvSpPr>
        <p:spPr>
          <a:xfrm>
            <a:off x="1371100" y="4832925"/>
            <a:ext cx="7529700" cy="29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9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Cette présentation est réalisée en collaboration avec le </a:t>
            </a:r>
            <a:r>
              <a:rPr lang="fr" sz="900" u="sng">
                <a:solidFill>
                  <a:schemeClr val="accent4"/>
                </a:solidFill>
                <a:latin typeface="Ubuntu"/>
                <a:ea typeface="Ubuntu"/>
                <a:cs typeface="Ubuntu"/>
                <a:sym typeface="Ubuntu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RÉCIT MST</a:t>
            </a:r>
            <a:r>
              <a:rPr lang="fr" sz="900" u="sng">
                <a:solidFill>
                  <a:schemeClr val="accent5"/>
                </a:solidFill>
                <a:latin typeface="Ubuntu"/>
                <a:ea typeface="Ubuntu"/>
                <a:cs typeface="Ubuntu"/>
                <a:sym typeface="Ubuntu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 </a:t>
            </a:r>
            <a:r>
              <a:rPr lang="fr" sz="9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est mise à disposition, sauf exception, selon les termes de la </a:t>
            </a:r>
            <a:r>
              <a:rPr lang="fr" sz="900" u="sng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  <a:hlinkClick r:id="rId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Licence CC</a:t>
            </a:r>
            <a:r>
              <a:rPr lang="fr" sz="9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.</a:t>
            </a:r>
            <a:endParaRPr>
              <a:solidFill>
                <a:schemeClr val="lt1"/>
              </a:solidFill>
            </a:endParaRPr>
          </a:p>
        </p:txBody>
      </p:sp>
      <p:pic>
        <p:nvPicPr>
          <p:cNvPr id="114" name="Google Shape;114;p27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8066898" y="151494"/>
            <a:ext cx="918875" cy="88758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8"/>
          <p:cNvSpPr txBox="1"/>
          <p:nvPr>
            <p:ph type="ctrTitle"/>
          </p:nvPr>
        </p:nvSpPr>
        <p:spPr>
          <a:xfrm>
            <a:off x="311700" y="492125"/>
            <a:ext cx="8520600" cy="617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fr">
                <a:solidFill>
                  <a:schemeClr val="lt1"/>
                </a:solidFill>
                <a:latin typeface="Caveat"/>
                <a:ea typeface="Caveat"/>
                <a:cs typeface="Caveat"/>
                <a:sym typeface="Caveat"/>
              </a:rPr>
              <a:t>Partages d’expérimentations</a:t>
            </a:r>
            <a:endParaRPr>
              <a:solidFill>
                <a:schemeClr val="lt1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120" name="Google Shape;120;p28"/>
          <p:cNvSpPr txBox="1"/>
          <p:nvPr/>
        </p:nvSpPr>
        <p:spPr>
          <a:xfrm>
            <a:off x="701750" y="1159500"/>
            <a:ext cx="8130600" cy="332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683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Caveat"/>
              <a:buChar char="■"/>
            </a:pPr>
            <a:r>
              <a:t/>
            </a:r>
            <a:endParaRPr sz="3400">
              <a:solidFill>
                <a:schemeClr val="lt1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-3683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Caveat"/>
              <a:buChar char="■"/>
            </a:pPr>
            <a:r>
              <a:t/>
            </a:r>
            <a:endParaRPr sz="3400">
              <a:solidFill>
                <a:schemeClr val="lt1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-3683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Caveat"/>
              <a:buChar char="■"/>
            </a:pPr>
            <a:r>
              <a:t/>
            </a:r>
            <a:endParaRPr sz="3400">
              <a:solidFill>
                <a:schemeClr val="lt1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-3683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Caveat"/>
              <a:buChar char="■"/>
            </a:pPr>
            <a:r>
              <a:t/>
            </a:r>
            <a:endParaRPr sz="3400">
              <a:solidFill>
                <a:schemeClr val="lt1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-3683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Caveat"/>
              <a:buChar char="■"/>
            </a:pPr>
            <a:r>
              <a:t/>
            </a:r>
            <a:endParaRPr sz="3400">
              <a:solidFill>
                <a:schemeClr val="lt1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400">
              <a:solidFill>
                <a:schemeClr val="lt1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121" name="Google Shape;121;p28"/>
          <p:cNvSpPr/>
          <p:nvPr/>
        </p:nvSpPr>
        <p:spPr>
          <a:xfrm>
            <a:off x="7865500" y="343600"/>
            <a:ext cx="760800" cy="816000"/>
          </a:xfrm>
          <a:prstGeom prst="sun">
            <a:avLst>
              <a:gd fmla="val 25000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9"/>
          <p:cNvSpPr txBox="1"/>
          <p:nvPr>
            <p:ph type="ctrTitle"/>
          </p:nvPr>
        </p:nvSpPr>
        <p:spPr>
          <a:xfrm>
            <a:off x="311700" y="492125"/>
            <a:ext cx="8520600" cy="617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fr">
                <a:solidFill>
                  <a:schemeClr val="lt1"/>
                </a:solidFill>
                <a:latin typeface="Caveat"/>
                <a:ea typeface="Caveat"/>
                <a:cs typeface="Caveat"/>
                <a:sym typeface="Caveat"/>
              </a:rPr>
              <a:t>Autres sections du site à venir...</a:t>
            </a:r>
            <a:endParaRPr>
              <a:solidFill>
                <a:schemeClr val="lt1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127" name="Google Shape;127;p29"/>
          <p:cNvSpPr txBox="1"/>
          <p:nvPr/>
        </p:nvSpPr>
        <p:spPr>
          <a:xfrm>
            <a:off x="701750" y="1159500"/>
            <a:ext cx="8130600" cy="280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683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Caveat"/>
              <a:buChar char="■"/>
            </a:pPr>
            <a:r>
              <a:rPr lang="fr" sz="3400">
                <a:solidFill>
                  <a:schemeClr val="lt1"/>
                </a:solidFill>
                <a:latin typeface="Caveat"/>
                <a:ea typeface="Caveat"/>
                <a:cs typeface="Caveat"/>
                <a:sym typeface="Caveat"/>
              </a:rPr>
              <a:t>Programmation et robotique</a:t>
            </a:r>
            <a:endParaRPr sz="3400">
              <a:solidFill>
                <a:schemeClr val="lt1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-3683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Caveat"/>
              <a:buChar char="■"/>
            </a:pPr>
            <a:r>
              <a:rPr lang="fr" sz="3400">
                <a:solidFill>
                  <a:schemeClr val="lt1"/>
                </a:solidFill>
                <a:latin typeface="Caveat"/>
                <a:ea typeface="Caveat"/>
                <a:cs typeface="Caveat"/>
                <a:sym typeface="Caveat"/>
              </a:rPr>
              <a:t>Causeries mathématiques</a:t>
            </a:r>
            <a:endParaRPr sz="3400">
              <a:solidFill>
                <a:schemeClr val="lt1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-3683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Caveat"/>
              <a:buChar char="■"/>
            </a:pPr>
            <a:r>
              <a:rPr lang="fr" sz="3400">
                <a:solidFill>
                  <a:schemeClr val="lt1"/>
                </a:solidFill>
                <a:latin typeface="Caveat"/>
                <a:ea typeface="Caveat"/>
                <a:cs typeface="Caveat"/>
                <a:sym typeface="Caveat"/>
              </a:rPr>
              <a:t>Triangulation </a:t>
            </a:r>
            <a:endParaRPr sz="3400">
              <a:solidFill>
                <a:schemeClr val="lt1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-3683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Caveat"/>
              <a:buChar char="■"/>
            </a:pPr>
            <a:r>
              <a:rPr lang="fr" sz="3400">
                <a:solidFill>
                  <a:schemeClr val="lt1"/>
                </a:solidFill>
                <a:latin typeface="Caveat"/>
                <a:ea typeface="Caveat"/>
                <a:cs typeface="Caveat"/>
                <a:sym typeface="Caveat"/>
              </a:rPr>
              <a:t>Réflexion et engagement cognitif des élèves</a:t>
            </a:r>
            <a:endParaRPr sz="3400">
              <a:solidFill>
                <a:schemeClr val="lt1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400">
              <a:solidFill>
                <a:schemeClr val="lt1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128" name="Google Shape;128;p29"/>
          <p:cNvSpPr/>
          <p:nvPr/>
        </p:nvSpPr>
        <p:spPr>
          <a:xfrm>
            <a:off x="7865500" y="343600"/>
            <a:ext cx="760800" cy="816000"/>
          </a:xfrm>
          <a:prstGeom prst="sun">
            <a:avLst>
              <a:gd fmla="val 25000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30"/>
          <p:cNvSpPr txBox="1"/>
          <p:nvPr>
            <p:ph type="ctrTitle"/>
          </p:nvPr>
        </p:nvSpPr>
        <p:spPr>
          <a:xfrm>
            <a:off x="311700" y="492125"/>
            <a:ext cx="8520600" cy="617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fr">
                <a:solidFill>
                  <a:schemeClr val="lt1"/>
                </a:solidFill>
                <a:latin typeface="Caveat"/>
                <a:ea typeface="Caveat"/>
                <a:cs typeface="Caveat"/>
                <a:sym typeface="Caveat"/>
              </a:rPr>
              <a:t>Badges - Découverte et Appropriation</a:t>
            </a:r>
            <a:endParaRPr>
              <a:solidFill>
                <a:schemeClr val="lt1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pic>
        <p:nvPicPr>
          <p:cNvPr id="134" name="Google Shape;134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1490225"/>
            <a:ext cx="8839201" cy="15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135" name="Google Shape;135;p30"/>
          <p:cNvSpPr/>
          <p:nvPr/>
        </p:nvSpPr>
        <p:spPr>
          <a:xfrm>
            <a:off x="152400" y="1396875"/>
            <a:ext cx="3490925" cy="1607325"/>
          </a:xfrm>
          <a:prstGeom prst="flowChartProcess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" name="Google Shape;136;p30"/>
          <p:cNvSpPr txBox="1"/>
          <p:nvPr>
            <p:ph type="ctrTitle"/>
          </p:nvPr>
        </p:nvSpPr>
        <p:spPr>
          <a:xfrm>
            <a:off x="311700" y="3300400"/>
            <a:ext cx="8520600" cy="75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lang="fr" sz="3680">
                <a:solidFill>
                  <a:schemeClr val="lt1"/>
                </a:solidFill>
                <a:latin typeface="Caveat"/>
                <a:ea typeface="Caveat"/>
                <a:cs typeface="Caveat"/>
                <a:sym typeface="Caveat"/>
              </a:rPr>
              <a:t>Pour demander vos badges, </a:t>
            </a:r>
            <a:r>
              <a:rPr lang="fr" sz="3680" u="sng">
                <a:solidFill>
                  <a:srgbClr val="FFAB40"/>
                </a:solidFill>
                <a:latin typeface="Caveat"/>
                <a:ea typeface="Caveat"/>
                <a:cs typeface="Caveat"/>
                <a:sym typeface="Caveat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suivre la procédure ici</a:t>
            </a:r>
            <a:r>
              <a:rPr lang="fr" sz="3680">
                <a:solidFill>
                  <a:schemeClr val="lt1"/>
                </a:solidFill>
                <a:latin typeface="Caveat"/>
                <a:ea typeface="Caveat"/>
                <a:cs typeface="Caveat"/>
                <a:sym typeface="Caveat"/>
              </a:rPr>
              <a:t>.</a:t>
            </a:r>
            <a:endParaRPr sz="3680">
              <a:solidFill>
                <a:schemeClr val="lt1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31"/>
          <p:cNvSpPr txBox="1"/>
          <p:nvPr>
            <p:ph type="ctrTitle"/>
          </p:nvPr>
        </p:nvSpPr>
        <p:spPr>
          <a:xfrm>
            <a:off x="311700" y="492125"/>
            <a:ext cx="8520600" cy="1930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778"/>
              <a:buNone/>
            </a:pPr>
            <a:r>
              <a:rPr b="1" lang="fr" sz="7200">
                <a:solidFill>
                  <a:schemeClr val="lt1"/>
                </a:solidFill>
                <a:latin typeface="Caveat"/>
                <a:ea typeface="Caveat"/>
                <a:cs typeface="Caveat"/>
                <a:sym typeface="Caveat"/>
              </a:rPr>
              <a:t>Merci! </a:t>
            </a:r>
            <a:endParaRPr b="1" sz="7200">
              <a:solidFill>
                <a:schemeClr val="lt1"/>
              </a:solidFill>
              <a:latin typeface="Caveat"/>
              <a:ea typeface="Caveat"/>
              <a:cs typeface="Caveat"/>
              <a:sym typeface="Caveat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778"/>
              <a:buNone/>
            </a:pPr>
            <a:r>
              <a:rPr b="1" lang="fr" sz="7200">
                <a:solidFill>
                  <a:schemeClr val="lt1"/>
                </a:solidFill>
                <a:latin typeface="Caveat"/>
                <a:ea typeface="Caveat"/>
                <a:cs typeface="Caveat"/>
                <a:sym typeface="Caveat"/>
              </a:rPr>
              <a:t>Bonne expérimentation!</a:t>
            </a:r>
            <a:endParaRPr b="1" sz="7200">
              <a:solidFill>
                <a:schemeClr val="lt1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142" name="Google Shape;142;p31"/>
          <p:cNvSpPr txBox="1"/>
          <p:nvPr/>
        </p:nvSpPr>
        <p:spPr>
          <a:xfrm>
            <a:off x="1290025" y="4740213"/>
            <a:ext cx="6417000" cy="38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8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Ces formations du RÉCIT sont mises à disposition, sauf exception, selon les termes de la </a:t>
            </a:r>
            <a:r>
              <a:rPr lang="fr" sz="800" u="sng">
                <a:solidFill>
                  <a:schemeClr val="lt1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Licence Creative Commons Attribution - Pas d’Utilisation Commerciale - Partage dans les Mêmes Conditions 4.0 International</a:t>
            </a:r>
            <a:r>
              <a:rPr lang="fr" sz="800">
                <a:solidFill>
                  <a:schemeClr val="lt1"/>
                </a:solidFill>
              </a:rPr>
              <a:t>.</a:t>
            </a:r>
            <a:r>
              <a:rPr lang="fr" sz="800">
                <a:solidFill>
                  <a:schemeClr val="lt1"/>
                </a:solidFill>
                <a:highlight>
                  <a:srgbClr val="FFFF00"/>
                </a:highlight>
                <a:latin typeface="Ubuntu"/>
                <a:ea typeface="Ubuntu"/>
                <a:cs typeface="Ubuntu"/>
                <a:sym typeface="Ubuntu"/>
              </a:rPr>
              <a:t>  </a:t>
            </a:r>
            <a:endParaRPr>
              <a:solidFill>
                <a:schemeClr val="lt1"/>
              </a:solidFill>
            </a:endParaRPr>
          </a:p>
        </p:txBody>
      </p:sp>
      <p:pic>
        <p:nvPicPr>
          <p:cNvPr id="143" name="Google Shape;143;p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27550" y="4787925"/>
            <a:ext cx="808425" cy="286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3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051748" y="4120869"/>
            <a:ext cx="918875" cy="887582"/>
          </a:xfrm>
          <a:prstGeom prst="rect">
            <a:avLst/>
          </a:prstGeom>
          <a:noFill/>
          <a:ln>
            <a:noFill/>
          </a:ln>
        </p:spPr>
      </p:pic>
      <p:sp>
        <p:nvSpPr>
          <p:cNvPr id="145" name="Google Shape;145;p31"/>
          <p:cNvSpPr txBox="1"/>
          <p:nvPr/>
        </p:nvSpPr>
        <p:spPr>
          <a:xfrm>
            <a:off x="5077325" y="2422900"/>
            <a:ext cx="3654900" cy="16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2500" u="sng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equipe@recitmst.qc.ca </a:t>
            </a:r>
            <a:endParaRPr sz="2500">
              <a:solidFill>
                <a:schemeClr val="lt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30200" lvl="0" marL="457200" rtl="0" algn="l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Ubuntu"/>
              <a:buChar char="■"/>
            </a:pPr>
            <a:r>
              <a:rPr lang="fr" sz="1600" u="sng">
                <a:solidFill>
                  <a:srgbClr val="FFAB40"/>
                </a:solidFill>
                <a:latin typeface="Ubuntu"/>
                <a:ea typeface="Ubuntu"/>
                <a:cs typeface="Ubuntu"/>
                <a:sym typeface="Ubuntu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Page Facebook</a:t>
            </a:r>
            <a:endParaRPr sz="1600" u="sng">
              <a:solidFill>
                <a:srgbClr val="FFAB40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Ubuntu"/>
              <a:buChar char="■"/>
            </a:pPr>
            <a:r>
              <a:rPr lang="fr" sz="1600" u="sng">
                <a:solidFill>
                  <a:srgbClr val="FFAB40"/>
                </a:solidFill>
                <a:latin typeface="Ubuntu"/>
                <a:ea typeface="Ubuntu"/>
                <a:cs typeface="Ubuntu"/>
                <a:sym typeface="Ubuntu"/>
                <a:hlinkClick r:id="rId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Twitter</a:t>
            </a:r>
            <a:endParaRPr sz="1600" u="sng">
              <a:solidFill>
                <a:srgbClr val="FFAB40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Ubuntu"/>
              <a:buChar char="■"/>
            </a:pPr>
            <a:r>
              <a:rPr lang="fr" sz="1600" u="sng">
                <a:solidFill>
                  <a:srgbClr val="FFAB40"/>
                </a:solidFill>
                <a:latin typeface="Ubuntu"/>
                <a:ea typeface="Ubuntu"/>
                <a:cs typeface="Ubuntu"/>
                <a:sym typeface="Ubuntu"/>
                <a:hlinkClick r:id="rId10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Chaîne YouTube</a:t>
            </a:r>
            <a:endParaRPr sz="900">
              <a:solidFill>
                <a:srgbClr val="FFAB4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6" name="Google Shape;146;p31"/>
          <p:cNvSpPr txBox="1"/>
          <p:nvPr/>
        </p:nvSpPr>
        <p:spPr>
          <a:xfrm>
            <a:off x="514350" y="2571750"/>
            <a:ext cx="4330500" cy="144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800" u="sng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  <a:hlinkClick r:id="rId11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sandra.fortin@csbe.qc.ca</a:t>
            </a:r>
            <a:endParaRPr sz="1800" u="sng">
              <a:solidFill>
                <a:schemeClr val="lt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800" u="sng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  <a:hlinkClick r:id="rId1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guy.picard001@cssamares.qc.ca</a:t>
            </a:r>
            <a:endParaRPr sz="1800" u="sng">
              <a:solidFill>
                <a:schemeClr val="lt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800" u="sng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  <a:hlinkClick r:id="rId1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stephanie.rioux</a:t>
            </a:r>
            <a:r>
              <a:rPr lang="fr" sz="1800" u="sng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  <a:hlinkClick r:id="rId1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@recitmst.qc.ca</a:t>
            </a:r>
            <a:r>
              <a:rPr lang="fr" sz="1800" u="sng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endParaRPr sz="1800" u="sng">
              <a:solidFill>
                <a:schemeClr val="lt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4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" name="Google Shape;151;p32"/>
          <p:cNvPicPr preferRelativeResize="0"/>
          <p:nvPr/>
        </p:nvPicPr>
        <p:blipFill rotWithShape="1">
          <a:blip r:embed="rId3">
            <a:alphaModFix/>
          </a:blip>
          <a:srcRect b="36653" l="6593" r="36465" t="36977"/>
          <a:stretch/>
        </p:blipFill>
        <p:spPr>
          <a:xfrm>
            <a:off x="1349850" y="1389950"/>
            <a:ext cx="2498792" cy="1157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78586" y="2699750"/>
            <a:ext cx="1641325" cy="1641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p3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499500" y="1237302"/>
            <a:ext cx="3336399" cy="1462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3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389847" y="2878550"/>
            <a:ext cx="1925575" cy="1283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33"/>
          <p:cNvSpPr txBox="1"/>
          <p:nvPr>
            <p:ph type="ctrTitle"/>
          </p:nvPr>
        </p:nvSpPr>
        <p:spPr>
          <a:xfrm>
            <a:off x="552325" y="1051375"/>
            <a:ext cx="5651400" cy="807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2200"/>
              <a:t>Assemblée générale annuelle</a:t>
            </a:r>
            <a:endParaRPr sz="22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2200"/>
              <a:t>Lundi 3 novembre 2021 à 19h</a:t>
            </a:r>
            <a:endParaRPr sz="2200"/>
          </a:p>
        </p:txBody>
      </p:sp>
      <p:sp>
        <p:nvSpPr>
          <p:cNvPr id="160" name="Google Shape;160;p33"/>
          <p:cNvSpPr txBox="1"/>
          <p:nvPr>
            <p:ph idx="1" type="subTitle"/>
          </p:nvPr>
        </p:nvSpPr>
        <p:spPr>
          <a:xfrm rot="-815544">
            <a:off x="6241045" y="1247446"/>
            <a:ext cx="2413908" cy="113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Le lien pour la rencontre sera envoyé par courriel aux membres du GRMS.</a:t>
            </a:r>
            <a:endParaRPr sz="1800"/>
          </a:p>
        </p:txBody>
      </p:sp>
      <p:sp>
        <p:nvSpPr>
          <p:cNvPr id="161" name="Google Shape;161;p33"/>
          <p:cNvSpPr txBox="1"/>
          <p:nvPr/>
        </p:nvSpPr>
        <p:spPr>
          <a:xfrm>
            <a:off x="685800" y="1705975"/>
            <a:ext cx="3000000" cy="249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100" u="sng">
                <a:solidFill>
                  <a:schemeClr val="dk1"/>
                </a:solidFill>
              </a:rPr>
              <a:t>Ordre du jour</a:t>
            </a:r>
            <a:endParaRPr sz="1100" u="sng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fr" sz="1100">
                <a:solidFill>
                  <a:schemeClr val="dk1"/>
                </a:solidFill>
              </a:rPr>
              <a:t>Ouverture de l’assemblée ;</a:t>
            </a:r>
            <a:endParaRPr sz="1100"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fr" sz="1100">
                <a:solidFill>
                  <a:schemeClr val="dk1"/>
                </a:solidFill>
              </a:rPr>
              <a:t>Nomination d’une présidente ou d’un président d’élections ;</a:t>
            </a:r>
            <a:endParaRPr sz="1100"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fr" sz="1100">
                <a:solidFill>
                  <a:schemeClr val="dk1"/>
                </a:solidFill>
              </a:rPr>
              <a:t>Adoption de l’ordre du jour ;</a:t>
            </a:r>
            <a:endParaRPr sz="1100"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fr" sz="1100">
                <a:solidFill>
                  <a:schemeClr val="dk1"/>
                </a:solidFill>
              </a:rPr>
              <a:t>Adoption du procès-verbal de l’assemblée générale tenue virtuellement le 2 décembre 2020 ;</a:t>
            </a:r>
            <a:endParaRPr sz="1100"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fr" sz="1100">
                <a:solidFill>
                  <a:schemeClr val="dk1"/>
                </a:solidFill>
              </a:rPr>
              <a:t>Suivis au procès-verbal ;</a:t>
            </a:r>
            <a:endParaRPr sz="1100"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fr" sz="1100">
                <a:solidFill>
                  <a:schemeClr val="dk1"/>
                </a:solidFill>
              </a:rPr>
              <a:t>Rapport du conseil d’administration ;</a:t>
            </a:r>
            <a:endParaRPr sz="1100"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fr" sz="1100">
                <a:solidFill>
                  <a:schemeClr val="dk1"/>
                </a:solidFill>
              </a:rPr>
              <a:t>Rapport de la trésorerie ;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162" name="Google Shape;162;p33"/>
          <p:cNvSpPr txBox="1"/>
          <p:nvPr/>
        </p:nvSpPr>
        <p:spPr>
          <a:xfrm>
            <a:off x="3743675" y="2096375"/>
            <a:ext cx="3000000" cy="234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 startAt="8"/>
            </a:pPr>
            <a:r>
              <a:rPr lang="fr" sz="1100">
                <a:solidFill>
                  <a:schemeClr val="dk1"/>
                </a:solidFill>
              </a:rPr>
              <a:t>Modifications aux règlements généraux ;</a:t>
            </a:r>
            <a:endParaRPr sz="1100"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 startAt="8"/>
            </a:pPr>
            <a:r>
              <a:rPr lang="fr" sz="1100">
                <a:solidFill>
                  <a:schemeClr val="dk1"/>
                </a:solidFill>
              </a:rPr>
              <a:t>Prix du GRMS ;</a:t>
            </a:r>
            <a:endParaRPr sz="1100"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 startAt="8"/>
            </a:pPr>
            <a:r>
              <a:rPr lang="fr" sz="1100">
                <a:solidFill>
                  <a:schemeClr val="dk1"/>
                </a:solidFill>
              </a:rPr>
              <a:t>Élections ;</a:t>
            </a:r>
            <a:endParaRPr sz="1100"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 startAt="8"/>
            </a:pPr>
            <a:r>
              <a:rPr lang="fr" sz="1100">
                <a:solidFill>
                  <a:schemeClr val="dk1"/>
                </a:solidFill>
              </a:rPr>
              <a:t>Résolutions venant de la salle ;</a:t>
            </a:r>
            <a:endParaRPr sz="1100"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 startAt="8"/>
            </a:pPr>
            <a:r>
              <a:rPr lang="fr" sz="1100">
                <a:solidFill>
                  <a:schemeClr val="dk1"/>
                </a:solidFill>
              </a:rPr>
              <a:t>Autres points ;</a:t>
            </a:r>
            <a:endParaRPr sz="1100"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 startAt="8"/>
            </a:pPr>
            <a:r>
              <a:rPr lang="fr" sz="1100">
                <a:solidFill>
                  <a:schemeClr val="dk1"/>
                </a:solidFill>
              </a:rPr>
              <a:t>Dates et lieu de la prochaine session de perfectionnement ;</a:t>
            </a:r>
            <a:endParaRPr sz="1100"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 startAt="8"/>
            </a:pPr>
            <a:r>
              <a:rPr lang="fr" sz="1100">
                <a:solidFill>
                  <a:schemeClr val="dk1"/>
                </a:solidFill>
              </a:rPr>
              <a:t>Levée de l’assemblée ;</a:t>
            </a:r>
            <a:endParaRPr sz="11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163" name="Google Shape;163;p33"/>
          <p:cNvSpPr txBox="1"/>
          <p:nvPr/>
        </p:nvSpPr>
        <p:spPr>
          <a:xfrm>
            <a:off x="5713525" y="3971075"/>
            <a:ext cx="30000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100">
                <a:solidFill>
                  <a:schemeClr val="dk1"/>
                </a:solidFill>
              </a:rPr>
              <a:t>Guy Gervais</a:t>
            </a:r>
            <a:endParaRPr sz="11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100">
                <a:solidFill>
                  <a:schemeClr val="dk1"/>
                </a:solidFill>
              </a:rPr>
              <a:t>Président du GRMS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34"/>
          <p:cNvSpPr txBox="1"/>
          <p:nvPr>
            <p:ph type="ctrTitle"/>
          </p:nvPr>
        </p:nvSpPr>
        <p:spPr>
          <a:xfrm>
            <a:off x="552325" y="1127575"/>
            <a:ext cx="8008800" cy="2089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Pour évaluer les ateliers auxquels vous avez assistés durant le congrès, merci de cliquer sur le lien ci-dessous:</a:t>
            </a:r>
            <a:endParaRPr/>
          </a:p>
        </p:txBody>
      </p:sp>
      <p:sp>
        <p:nvSpPr>
          <p:cNvPr id="169" name="Google Shape;169;p34"/>
          <p:cNvSpPr txBox="1"/>
          <p:nvPr>
            <p:ph idx="1" type="subTitle"/>
          </p:nvPr>
        </p:nvSpPr>
        <p:spPr>
          <a:xfrm>
            <a:off x="581125" y="3282825"/>
            <a:ext cx="79512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4000">
                <a:solidFill>
                  <a:schemeClr val="hlink"/>
                </a:solidFill>
                <a:uFill>
                  <a:noFill/>
                </a:uFill>
                <a:hlinkClick r:id="rId3"/>
              </a:rPr>
              <a:t>bitl.ly/GRMS48_retro</a:t>
            </a:r>
            <a:endParaRPr sz="40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