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Sniglet"/>
      <p:regular r:id="rId19"/>
    </p:embeddedFont>
    <p:embeddedFont>
      <p:font typeface="Dosis"/>
      <p:regular r:id="rId20"/>
      <p:bold r:id="rId21"/>
    </p:embeddedFont>
    <p:embeddedFont>
      <p:font typeface="Ubuntu"/>
      <p:regular r:id="rId22"/>
      <p:bold r:id="rId23"/>
      <p:italic r:id="rId24"/>
      <p:boldItalic r:id="rId25"/>
    </p:embeddedFont>
    <p:embeddedFont>
      <p:font typeface="Viga"/>
      <p:regular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osis-regular.fntdata"/><Relationship Id="rId22" Type="http://schemas.openxmlformats.org/officeDocument/2006/relationships/font" Target="fonts/Ubuntu-regular.fntdata"/><Relationship Id="rId21" Type="http://schemas.openxmlformats.org/officeDocument/2006/relationships/font" Target="fonts/Dosis-bold.fntdata"/><Relationship Id="rId24" Type="http://schemas.openxmlformats.org/officeDocument/2006/relationships/font" Target="fonts/Ubuntu-italic.fntdata"/><Relationship Id="rId23" Type="http://schemas.openxmlformats.org/officeDocument/2006/relationships/font" Target="fonts/Ubuntu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Viga-regular.fntdata"/><Relationship Id="rId25" Type="http://schemas.openxmlformats.org/officeDocument/2006/relationships/font" Target="fonts/Ubuntu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Sniglet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d061219f5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d061219f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SR-FO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53861f8f34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53861f8f3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cbe248bcc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cbe248bc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 - FO - Les participants répondent dans le wooclap, ils peuvent liker les affirmations des autres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Wooclap: https://www.wooclap.com/ALFPLY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cbe248bccc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cbe248bcc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 - FO - Les participants répondent dans le wooclap, ils peuvent liker les affirmations des autres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Wooclap: https://www.wooclap.com/ALFPLY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a00eb7612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a00eb761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SR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c8800865ed_0_22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c8800865ed_0_2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1">
  <p:cSld name="TITLE_4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2">
  <p:cSld name="TITLE_5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1" name="Google Shape;53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5" name="Google Shape;53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6" name="Google Shape;5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9" Type="http://schemas.openxmlformats.org/officeDocument/2006/relationships/image" Target="../media/image4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recitmst.qc.ca" TargetMode="External"/><Relationship Id="rId7" Type="http://schemas.openxmlformats.org/officeDocument/2006/relationships/hyperlink" Target="https://2021.sommetnumerique.ca/fr/papers/search?Search%5B0%5D%5Bfield%5D=&amp;Search%5B0%5D%5Bq%5D=j305" TargetMode="External"/><Relationship Id="rId8" Type="http://schemas.openxmlformats.org/officeDocument/2006/relationships/hyperlink" Target="https://monurl.ca/desmos29042021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11.png"/><Relationship Id="rId7" Type="http://schemas.openxmlformats.org/officeDocument/2006/relationships/hyperlink" Target="mailto:equipe@recitmst.qc.ca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12.png"/><Relationship Id="rId7" Type="http://schemas.openxmlformats.org/officeDocument/2006/relationships/hyperlink" Target="https://www.desmos.com/" TargetMode="External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tudent.desmos.com/join/vr5emk?lang=fr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hyperlink" Target="https://teacher.desmos.com/activitybuilder/custom/60253e1e5151560d67f24c3b?lang=fr" TargetMode="External"/><Relationship Id="rId6" Type="http://schemas.openxmlformats.org/officeDocument/2006/relationships/hyperlink" Target="https://teacher.desmos.com/polygraph/custom/6053a682bdca9d3d2433fcc3?lang=f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84" TargetMode="External"/><Relationship Id="rId5" Type="http://schemas.openxmlformats.org/officeDocument/2006/relationships/hyperlink" Target="https://campus.recit.qc.ca/mod/assign/view.php?id=10166" TargetMode="External"/><Relationship Id="rId6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ouelletf@cskamloup.qc.ca" TargetMode="External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6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16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4" name="Google Shape;544;p16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FFFFFF"/>
                </a:solidFill>
              </a:rPr>
              <a:t>Desmos</a:t>
            </a:r>
            <a:r>
              <a:rPr lang="en" sz="3800">
                <a:solidFill>
                  <a:srgbClr val="FFFFFF"/>
                </a:solidFill>
              </a:rPr>
              <a:t> : pour toutes les disciplines</a:t>
            </a:r>
            <a:endParaRPr sz="3800">
              <a:solidFill>
                <a:srgbClr val="FFFFFF"/>
              </a:solidFill>
            </a:endParaRPr>
          </a:p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u="sng">
                <a:solidFill>
                  <a:srgbClr val="FAA22A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Séance J305</a:t>
            </a:r>
            <a:endParaRPr sz="2800">
              <a:solidFill>
                <a:srgbClr val="FAA22A"/>
              </a:solidFill>
            </a:endParaRPr>
          </a:p>
        </p:txBody>
      </p:sp>
      <p:sp>
        <p:nvSpPr>
          <p:cNvPr id="545" name="Google Shape;545;p16"/>
          <p:cNvSpPr txBox="1"/>
          <p:nvPr/>
        </p:nvSpPr>
        <p:spPr>
          <a:xfrm>
            <a:off x="20225" y="3626400"/>
            <a:ext cx="59037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29 avril 2021 - 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10h45 à 11h45 (30 minutes)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Sommet du numérique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8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monurl.ca/desmos29042021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6" name="Google Shape;546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83000" y="708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7"/>
          <p:cNvSpPr txBox="1"/>
          <p:nvPr>
            <p:ph idx="4294967295" type="body"/>
          </p:nvPr>
        </p:nvSpPr>
        <p:spPr>
          <a:xfrm>
            <a:off x="4113550" y="1154375"/>
            <a:ext cx="4641300" cy="36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Frédéric Ouellet</a:t>
            </a:r>
            <a:endParaRPr b="1"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Conseiller pédagogique du RÉCIT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CSS Kamouraska-Rivière-du-Loup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2" name="Google Shape;552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3" name="Google Shape;55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2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2400" y="3769100"/>
            <a:ext cx="1153085" cy="114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7113" y="4547790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7"/>
          <p:cNvSpPr txBox="1"/>
          <p:nvPr/>
        </p:nvSpPr>
        <p:spPr>
          <a:xfrm>
            <a:off x="1353925" y="4599438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 2021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8"/>
          <p:cNvSpPr txBox="1"/>
          <p:nvPr>
            <p:ph idx="4294967295"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2" name="Google Shape;562;p18"/>
          <p:cNvSpPr txBox="1"/>
          <p:nvPr>
            <p:ph idx="4294967295" type="body"/>
          </p:nvPr>
        </p:nvSpPr>
        <p:spPr>
          <a:xfrm>
            <a:off x="1149750" y="921825"/>
            <a:ext cx="6431700" cy="3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Expérience-élève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Tableau de bord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3" name="Google Shape;563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9"/>
          <p:cNvSpPr txBox="1"/>
          <p:nvPr>
            <p:ph idx="4294967295" type="title"/>
          </p:nvPr>
        </p:nvSpPr>
        <p:spPr>
          <a:xfrm>
            <a:off x="418525" y="291350"/>
            <a:ext cx="7550100" cy="16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C’est quoi Desmos?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9" name="Google Shape;569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0" name="Google Shape;570;p19"/>
          <p:cNvSpPr/>
          <p:nvPr/>
        </p:nvSpPr>
        <p:spPr>
          <a:xfrm>
            <a:off x="277900" y="2859600"/>
            <a:ext cx="8823600" cy="19221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2857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19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9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3" name="Google Shape;573;p19"/>
          <p:cNvSpPr txBox="1"/>
          <p:nvPr/>
        </p:nvSpPr>
        <p:spPr>
          <a:xfrm>
            <a:off x="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2.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4" name="Google Shape;574;p19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575" name="Google Shape;57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19"/>
          <p:cNvSpPr txBox="1"/>
          <p:nvPr/>
        </p:nvSpPr>
        <p:spPr>
          <a:xfrm>
            <a:off x="277900" y="1592375"/>
            <a:ext cx="6077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1.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7" name="Google Shape;57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0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- 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3" name="Google Shape;583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4" name="Google Shape;584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0" y="1291163"/>
            <a:ext cx="6096000" cy="33242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1"/>
          <p:cNvSpPr txBox="1"/>
          <p:nvPr>
            <p:ph idx="4294967295" type="title"/>
          </p:nvPr>
        </p:nvSpPr>
        <p:spPr>
          <a:xfrm>
            <a:off x="630650" y="961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-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0" name="Google Shape;590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1" name="Google Shape;59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238" y="953575"/>
            <a:ext cx="6979525" cy="394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2"/>
          <p:cNvSpPr txBox="1"/>
          <p:nvPr>
            <p:ph idx="4294967295" type="title"/>
          </p:nvPr>
        </p:nvSpPr>
        <p:spPr>
          <a:xfrm>
            <a:off x="719350" y="499700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En quoi Desmos se démarque des autres outils questionnaires?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7" name="Google Shape;597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8" name="Google Shape;59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350" y="1261525"/>
            <a:ext cx="8342802" cy="3748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3"/>
          <p:cNvSpPr txBox="1"/>
          <p:nvPr>
            <p:ph idx="4294967295" type="title"/>
          </p:nvPr>
        </p:nvSpPr>
        <p:spPr>
          <a:xfrm>
            <a:off x="719350" y="499700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En quoi Desmos se démarque des autres outils questionnaires?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4" name="Google Shape;604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5" name="Google Shape;6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375" y="1397500"/>
            <a:ext cx="8078801" cy="36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4"/>
          <p:cNvSpPr txBox="1"/>
          <p:nvPr>
            <p:ph idx="4294967295" type="title"/>
          </p:nvPr>
        </p:nvSpPr>
        <p:spPr>
          <a:xfrm>
            <a:off x="747925" y="225025"/>
            <a:ext cx="7615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durant l’atelier… utilisez-les!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1" name="Google Shape;611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2" name="Google Shape;61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1825" y="1357650"/>
            <a:ext cx="2464176" cy="242821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13" name="Google Shape;61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4551" y="1357650"/>
            <a:ext cx="2464175" cy="24985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14" name="Google Shape;614;p24"/>
          <p:cNvSpPr txBox="1"/>
          <p:nvPr/>
        </p:nvSpPr>
        <p:spPr>
          <a:xfrm>
            <a:off x="1573450" y="3888563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Lien vers l’activité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Toutes disciplines</a:t>
            </a:r>
            <a:endParaRPr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5" name="Google Shape;615;p24"/>
          <p:cNvSpPr txBox="1"/>
          <p:nvPr/>
        </p:nvSpPr>
        <p:spPr>
          <a:xfrm>
            <a:off x="5284550" y="3888575"/>
            <a:ext cx="27186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 vers une activité</a:t>
            </a:r>
            <a:r>
              <a:rPr b="1" lang="en" sz="16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à découvrir : </a:t>
            </a:r>
            <a:r>
              <a:rPr b="1" lang="en" sz="15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Polygraph</a:t>
            </a:r>
            <a:endParaRPr b="1" sz="15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5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polyvalents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1" name="Google Shape;621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2" name="Google Shape;62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662" y="1439400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1013" y="1818225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1363" y="1818225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25"/>
          <p:cNvSpPr/>
          <p:nvPr/>
        </p:nvSpPr>
        <p:spPr>
          <a:xfrm>
            <a:off x="930638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5"/>
          <p:cNvSpPr/>
          <p:nvPr/>
        </p:nvSpPr>
        <p:spPr>
          <a:xfrm>
            <a:off x="2113563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5"/>
          <p:cNvSpPr/>
          <p:nvPr/>
        </p:nvSpPr>
        <p:spPr>
          <a:xfrm>
            <a:off x="2113563" y="25491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25"/>
          <p:cNvSpPr/>
          <p:nvPr/>
        </p:nvSpPr>
        <p:spPr>
          <a:xfrm>
            <a:off x="2113563" y="32925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25"/>
          <p:cNvSpPr/>
          <p:nvPr/>
        </p:nvSpPr>
        <p:spPr>
          <a:xfrm>
            <a:off x="930638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5"/>
          <p:cNvSpPr/>
          <p:nvPr/>
        </p:nvSpPr>
        <p:spPr>
          <a:xfrm>
            <a:off x="4505479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25"/>
          <p:cNvSpPr/>
          <p:nvPr/>
        </p:nvSpPr>
        <p:spPr>
          <a:xfrm>
            <a:off x="3339663" y="25390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25"/>
          <p:cNvSpPr/>
          <p:nvPr/>
        </p:nvSpPr>
        <p:spPr>
          <a:xfrm>
            <a:off x="3340604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5"/>
          <p:cNvSpPr/>
          <p:nvPr/>
        </p:nvSpPr>
        <p:spPr>
          <a:xfrm>
            <a:off x="4535546" y="3272433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5"/>
          <p:cNvSpPr/>
          <p:nvPr/>
        </p:nvSpPr>
        <p:spPr>
          <a:xfrm>
            <a:off x="5790754" y="2529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6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1" name="Google Shape;641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2" name="Google Shape;642;p26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Desmos en sciences et technologies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7"/>
          <p:cNvSpPr txBox="1"/>
          <p:nvPr>
            <p:ph type="title"/>
          </p:nvPr>
        </p:nvSpPr>
        <p:spPr>
          <a:xfrm>
            <a:off x="747925" y="225025"/>
            <a:ext cx="57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idées, des activités ou du support 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8" name="Google Shape;648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9" name="Google Shape;649;p27"/>
          <p:cNvSpPr txBox="1"/>
          <p:nvPr>
            <p:ph type="title"/>
          </p:nvPr>
        </p:nvSpPr>
        <p:spPr>
          <a:xfrm>
            <a:off x="880225" y="1338775"/>
            <a:ext cx="6814500" cy="3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4"/>
              </a:rPr>
              <a:t>desmosfr.ca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5"/>
              </a:rPr>
              <a:t>Pédagogues Desmos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 maths autrement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Lesmathsautrement.ca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5" name="Google Shape;655;p28"/>
          <p:cNvSpPr txBox="1"/>
          <p:nvPr/>
        </p:nvSpPr>
        <p:spPr>
          <a:xfrm>
            <a:off x="252625" y="559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badge de participation</a:t>
            </a:r>
            <a:endParaRPr b="1"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6" name="Google Shape;656;p28"/>
          <p:cNvSpPr txBox="1"/>
          <p:nvPr/>
        </p:nvSpPr>
        <p:spPr>
          <a:xfrm>
            <a:off x="1502900" y="3203675"/>
            <a:ext cx="69456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marR="282204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AutoNum type="arabicPeriod"/>
            </a:pPr>
            <a:r>
              <a:rPr b="1"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Créer son compte sur le Campus RÉCIT</a:t>
            </a:r>
            <a:r>
              <a:rPr b="1"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et se connecter;</a:t>
            </a:r>
            <a:endParaRPr b="1"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marR="28220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AutoNum type="arabicPeriod"/>
            </a:pPr>
            <a:r>
              <a:rPr b="1"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cette formation</a:t>
            </a:r>
            <a:r>
              <a:rPr b="1"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b="1"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marR="28220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AutoNum type="arabicPeriod"/>
            </a:pPr>
            <a:r>
              <a:rPr b="1"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Demander votre badge ici</a:t>
            </a:r>
            <a:r>
              <a:rPr b="1"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b="1"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28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7" name="Google Shape;65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6775" y="1284500"/>
            <a:ext cx="1810310" cy="176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9"/>
          <p:cNvSpPr txBox="1"/>
          <p:nvPr>
            <p:ph idx="4294967295" type="ctrTitle"/>
          </p:nvPr>
        </p:nvSpPr>
        <p:spPr>
          <a:xfrm>
            <a:off x="1761750" y="6845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3" name="Google Shape;663;p29"/>
          <p:cNvSpPr txBox="1"/>
          <p:nvPr/>
        </p:nvSpPr>
        <p:spPr>
          <a:xfrm>
            <a:off x="2007600" y="2641171"/>
            <a:ext cx="51288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stephanie.rioux@recitmst.qc.ca</a:t>
            </a:r>
            <a:endParaRPr sz="25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ouelletf@cskamloup.qc.ca</a:t>
            </a:r>
            <a:endParaRPr sz="25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64" name="Google Shape;664;p29"/>
          <p:cNvSpPr txBox="1"/>
          <p:nvPr/>
        </p:nvSpPr>
        <p:spPr>
          <a:xfrm>
            <a:off x="2911350" y="17592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5" name="Google Shape;665;p29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6" name="Google Shape;66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