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62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5143500" cx="9144000"/>
  <p:notesSz cx="6858000" cy="9144000"/>
  <p:embeddedFontLst>
    <p:embeddedFont>
      <p:font typeface="Sniglet"/>
      <p:regular r:id="rId26"/>
    </p:embeddedFont>
    <p:embeddedFont>
      <p:font typeface="Dosis"/>
      <p:regular r:id="rId27"/>
      <p:bold r:id="rId28"/>
    </p:embeddedFont>
    <p:embeddedFont>
      <p:font typeface="Ubuntu"/>
      <p:regular r:id="rId29"/>
      <p:bold r:id="rId30"/>
      <p:italic r:id="rId31"/>
      <p:boldItalic r:id="rId32"/>
    </p:embeddedFont>
    <p:embeddedFont>
      <p:font typeface="Viga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Sniglet-regular.fntdata"/><Relationship Id="rId25" Type="http://schemas.openxmlformats.org/officeDocument/2006/relationships/slide" Target="slides/slide21.xml"/><Relationship Id="rId28" Type="http://schemas.openxmlformats.org/officeDocument/2006/relationships/font" Target="fonts/Dosis-bold.fntdata"/><Relationship Id="rId27" Type="http://schemas.openxmlformats.org/officeDocument/2006/relationships/font" Target="fonts/Dosis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Ubuntu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Ubuntu-italic.fntdata"/><Relationship Id="rId30" Type="http://schemas.openxmlformats.org/officeDocument/2006/relationships/font" Target="fonts/Ubuntu-bold.fntdata"/><Relationship Id="rId11" Type="http://schemas.openxmlformats.org/officeDocument/2006/relationships/slide" Target="slides/slide7.xml"/><Relationship Id="rId33" Type="http://schemas.openxmlformats.org/officeDocument/2006/relationships/font" Target="fonts/Viga-regular.fntdata"/><Relationship Id="rId10" Type="http://schemas.openxmlformats.org/officeDocument/2006/relationships/slide" Target="slides/slide6.xml"/><Relationship Id="rId32" Type="http://schemas.openxmlformats.org/officeDocument/2006/relationships/font" Target="fonts/Ubuntu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onurl.ca/desmos30032021" TargetMode="Externa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c8800865ed_0_6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9" name="Google Shape;539;gc8800865ed_0_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/>
              <a:t>Lien vers la présentation :</a:t>
            </a:r>
            <a:r>
              <a:rPr lang="en" sz="1200">
                <a:solidFill>
                  <a:srgbClr val="2A71FF"/>
                </a:solidFill>
                <a:highlight>
                  <a:srgbClr val="F4F4F6"/>
                </a:highlight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monurl.ca/desmos30032021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/>
              <a:t>SR: Article RÉCIT, wooclap, procédure pour badge sont faits!</a:t>
            </a:r>
            <a:endParaRPr sz="1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2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4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" name="Google Shape;548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SR-FO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53861f8f34_0_2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53861f8f34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Calculatrice graphique seulement pour les maths/sciences, surtout au secondaire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rPr lang="en"/>
              <a:t>Classe virtuelle pour toutes les disciplines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arenR"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539418c681_0_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539418c68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J’ai créé une classe AQUOPS, donc un seul code pour les 3 activités.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53861f8f34_0_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" name="Google Shape;584;g53861f8f3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539418c681_0_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539418c681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9d781c6a3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9d781c6a3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c7adf92067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c7adf92067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53861f8f34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" name="Google Shape;614;g53861f8f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discussion, rétroaction, pacing, pause, collaboration, captures, tableau de bord, gestion des classes, n’est pas autocorrectif et c’est voulu!, nombre de participants, communauté de partage, etc.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 - FO - Les participants répondent dans le wooclap, ils peuvent liker les affirmations des autres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Wooclap: https://www.wooclap.com/ALFPLY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ga00eb76124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" name="Google Shape;621;ga00eb761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SR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53861f8f34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53861f8f34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SR- Gestion des classes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FO- Collections - Créations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Google Shape;643;g53861f8f34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" name="Google Shape;644;g53861f8f3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99dc0336a0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99dc0336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c8800865ed_0_115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c8800865ed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SR</a:t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c8800865ed_0_16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c8800865ed_0_1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gc8800865ed_0_221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" name="Google Shape;685;gc8800865ed_0_2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SR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c8800865e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3" name="Google Shape;703;gc8800865e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c8800865ed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5" name="Google Shape;725;gc8800865ed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solidFill>
                <a:srgbClr val="E83C6C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gc8800865ed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32" name="Google Shape;732;gc8800865ed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1">
  <p:cSld name="TITLE_4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 2">
  <p:cSld name="TITLE_5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3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5" name="Google Shape;535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6" name="Google Shape;536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0" Type="http://schemas.openxmlformats.org/officeDocument/2006/relationships/hyperlink" Target="mailto:equipe@recitmst.qc.ca" TargetMode="External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jpg"/><Relationship Id="rId4" Type="http://schemas.openxmlformats.org/officeDocument/2006/relationships/hyperlink" Target="https://www.aquops.qc.ca/atelier/2452-a60-desmos-pour-toutes-les-disciplines/" TargetMode="External"/><Relationship Id="rId9" Type="http://schemas.openxmlformats.org/officeDocument/2006/relationships/image" Target="../media/image7.png"/><Relationship Id="rId5" Type="http://schemas.openxmlformats.org/officeDocument/2006/relationships/hyperlink" Target="https://monurl.ca/desmos30032021" TargetMode="External"/><Relationship Id="rId6" Type="http://schemas.openxmlformats.org/officeDocument/2006/relationships/hyperlink" Target="https://monurl.ca/desmos30032021" TargetMode="External"/><Relationship Id="rId7" Type="http://schemas.openxmlformats.org/officeDocument/2006/relationships/image" Target="../media/image4.png"/><Relationship Id="rId8" Type="http://schemas.openxmlformats.org/officeDocument/2006/relationships/hyperlink" Target="https://creativecommons.org/licenses/by-nc-sa/4.0/deed.fr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student.desmos.com/" TargetMode="External"/><Relationship Id="rId4" Type="http://schemas.openxmlformats.org/officeDocument/2006/relationships/hyperlink" Target="https://student.desmos.com/" TargetMode="External"/><Relationship Id="rId5" Type="http://schemas.openxmlformats.org/officeDocument/2006/relationships/hyperlink" Target="https://teacher.desmos.com/" TargetMode="External"/><Relationship Id="rId6" Type="http://schemas.openxmlformats.org/officeDocument/2006/relationships/image" Target="../media/image10.png"/><Relationship Id="rId7" Type="http://schemas.openxmlformats.org/officeDocument/2006/relationships/hyperlink" Target="https://www.desmos.com/" TargetMode="External"/><Relationship Id="rId8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hyperlink" Target="https://student.desmos.com/?prepopulateCode=jdg7m9&amp;lang=fr" TargetMode="External"/><Relationship Id="rId5" Type="http://schemas.openxmlformats.org/officeDocument/2006/relationships/image" Target="../media/image1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hyperlink" Target="https://student.desmos.com/?prepopulateCode=jdg7m9&amp;lang=fr" TargetMode="External"/><Relationship Id="rId5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9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tudent.desmos.com/?prepopulateCode=jdg7m9&amp;lang=fr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2.png"/><Relationship Id="rId6" Type="http://schemas.openxmlformats.org/officeDocument/2006/relationships/hyperlink" Target="https://teacher.desmos.com/activitybuilder/custom/6053878973c9c63d370e61d7?lang=fr" TargetMode="External"/><Relationship Id="rId7" Type="http://schemas.openxmlformats.org/officeDocument/2006/relationships/hyperlink" Target="https://teacher.desmos.com/activitybuilder/custom/60253e1e5151560d67f24c3b?lang=fr" TargetMode="External"/><Relationship Id="rId8" Type="http://schemas.openxmlformats.org/officeDocument/2006/relationships/hyperlink" Target="https://teacher.desmos.com/polygraph/custom/6053a682bdca9d3d2433fcc3?lang=fr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eacher.desmos.com/" TargetMode="External"/><Relationship Id="rId4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.png"/><Relationship Id="rId4" Type="http://schemas.openxmlformats.org/officeDocument/2006/relationships/image" Target="../media/image18.png"/><Relationship Id="rId5" Type="http://schemas.openxmlformats.org/officeDocument/2006/relationships/image" Target="../media/image2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math%c3%a9matique-science-et-technologie/desmos101" TargetMode="External"/><Relationship Id="rId4" Type="http://schemas.openxmlformats.org/officeDocument/2006/relationships/hyperlink" Target="https://www.youtube.com/playlist?list=PLbE85KlaADWl9w9d71xFo8AME6LZUfAjR" TargetMode="External"/><Relationship Id="rId9" Type="http://schemas.openxmlformats.org/officeDocument/2006/relationships/hyperlink" Target="https://view.genial.ly/600740a426efd30d1ba0c4ca/horizontal-infographic-review-formation-teacher-desmos-science?fbclid=IwAR2M8aOAMlc1F-6DAq1eZiLuBejHMuwGB_amSIPjU9xd3tb9By9OVThb7IQ" TargetMode="External"/><Relationship Id="rId5" Type="http://schemas.openxmlformats.org/officeDocument/2006/relationships/hyperlink" Target="https://recitmst.qc.ca/Desmos-les-bases-de-la-calculatrice-graphique" TargetMode="External"/><Relationship Id="rId6" Type="http://schemas.openxmlformats.org/officeDocument/2006/relationships/hyperlink" Target="https://recitmst.qc.ca/Desmos-les-mathematiques-en-classe-virtuelle" TargetMode="External"/><Relationship Id="rId7" Type="http://schemas.openxmlformats.org/officeDocument/2006/relationships/hyperlink" Target="https://recitmst.qc.ca/Desmos-creation-d-activites-pour-la-classe-virtuelle" TargetMode="External"/><Relationship Id="rId8" Type="http://schemas.openxmlformats.org/officeDocument/2006/relationships/hyperlink" Target="https://view.genial.ly/5f6b3ba79e22dc0d83e40fcc/horizontal-infographic-lists-dynamiser-lenseignement-apprentissage-des-mathematiques-avec-desmos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teacher.desmos.com/" TargetMode="External"/><Relationship Id="rId4" Type="http://schemas.openxmlformats.org/officeDocument/2006/relationships/hyperlink" Target="http://www.desmosfr.ca" TargetMode="External"/><Relationship Id="rId5" Type="http://schemas.openxmlformats.org/officeDocument/2006/relationships/hyperlink" Target="https://www.facebook.com/groups/pedagoguesdesmos" TargetMode="External"/><Relationship Id="rId6" Type="http://schemas.openxmlformats.org/officeDocument/2006/relationships/hyperlink" Target="https://www.facebook.com/groups/704851039666407" TargetMode="External"/><Relationship Id="rId7" Type="http://schemas.openxmlformats.org/officeDocument/2006/relationships/hyperlink" Target="http://www.lesmathsautrement.ca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campus.recit.qc.ca/login/index.php" TargetMode="External"/><Relationship Id="rId4" Type="http://schemas.openxmlformats.org/officeDocument/2006/relationships/hyperlink" Target="https://campus.recit.qc.ca/enrol/index.php?id=284" TargetMode="External"/><Relationship Id="rId5" Type="http://schemas.openxmlformats.org/officeDocument/2006/relationships/hyperlink" Target="https://campus.recit.qc.ca/mod/assign/view.php?id=9011" TargetMode="External"/><Relationship Id="rId6" Type="http://schemas.openxmlformats.org/officeDocument/2006/relationships/image" Target="../media/image2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8.xml"/><Relationship Id="rId3" Type="http://schemas.openxmlformats.org/officeDocument/2006/relationships/hyperlink" Target="mailto:stephanie.rioux@recitmst.qc.ca" TargetMode="External"/><Relationship Id="rId4" Type="http://schemas.openxmlformats.org/officeDocument/2006/relationships/hyperlink" Target="mailto:ouelletf@cskamloup.qc.ca" TargetMode="External"/><Relationship Id="rId5" Type="http://schemas.openxmlformats.org/officeDocument/2006/relationships/hyperlink" Target="http://creativecommons.org/licenses/by-nc-sa/4.0/" TargetMode="External"/><Relationship Id="rId6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1" Type="http://schemas.openxmlformats.org/officeDocument/2006/relationships/image" Target="../media/image32.png"/><Relationship Id="rId10" Type="http://schemas.openxmlformats.org/officeDocument/2006/relationships/image" Target="../media/image19.png"/><Relationship Id="rId1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0.jpg"/><Relationship Id="rId4" Type="http://schemas.openxmlformats.org/officeDocument/2006/relationships/image" Target="../media/image21.jpg"/><Relationship Id="rId9" Type="http://schemas.openxmlformats.org/officeDocument/2006/relationships/image" Target="../media/image24.png"/><Relationship Id="rId5" Type="http://schemas.openxmlformats.org/officeDocument/2006/relationships/hyperlink" Target="https://monurl.ca/ateliers21" TargetMode="External"/><Relationship Id="rId6" Type="http://schemas.openxmlformats.org/officeDocument/2006/relationships/image" Target="../media/image26.png"/><Relationship Id="rId7" Type="http://schemas.openxmlformats.org/officeDocument/2006/relationships/image" Target="../media/image22.png"/><Relationship Id="rId8" Type="http://schemas.openxmlformats.org/officeDocument/2006/relationships/image" Target="../media/image31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3.jpg"/><Relationship Id="rId4" Type="http://schemas.openxmlformats.org/officeDocument/2006/relationships/image" Target="../media/image28.png"/><Relationship Id="rId5" Type="http://schemas.openxmlformats.org/officeDocument/2006/relationships/image" Target="../media/image3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4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6"/>
          <p:cNvSpPr txBox="1"/>
          <p:nvPr>
            <p:ph type="ctrTitle"/>
          </p:nvPr>
        </p:nvSpPr>
        <p:spPr>
          <a:xfrm>
            <a:off x="226925" y="1462700"/>
            <a:ext cx="8332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lang="en" sz="34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Atelier 2452</a:t>
            </a:r>
            <a:endParaRPr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lang="en" sz="3600">
                <a:solidFill>
                  <a:srgbClr val="666666"/>
                </a:solidFill>
                <a:latin typeface="Viga"/>
                <a:ea typeface="Viga"/>
                <a:cs typeface="Viga"/>
                <a:sym typeface="Viga"/>
              </a:rPr>
              <a:t>Desmos pour toutes les disciplines</a:t>
            </a:r>
            <a:endParaRPr b="1" i="1" sz="3400">
              <a:solidFill>
                <a:srgbClr val="666666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42" name="Google Shape;542;p16"/>
          <p:cNvSpPr txBox="1"/>
          <p:nvPr/>
        </p:nvSpPr>
        <p:spPr>
          <a:xfrm>
            <a:off x="98175" y="3217250"/>
            <a:ext cx="4209000" cy="13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30 mars 2021 - 14h35 à 15h35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AQUOPS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 </a:t>
            </a:r>
            <a:r>
              <a:rPr lang="en" sz="1800" u="sng">
                <a:solidFill>
                  <a:schemeClr val="hlink"/>
                </a:solidFill>
                <a:highlight>
                  <a:srgbClr val="F4F4F6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monurl.ca/desmos30032021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43" name="Google Shape;54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86950" y="3520100"/>
            <a:ext cx="1153085" cy="114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4" name="Google Shape;544;p16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37113" y="4547790"/>
            <a:ext cx="1077165" cy="376875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6"/>
          <p:cNvSpPr txBox="1"/>
          <p:nvPr/>
        </p:nvSpPr>
        <p:spPr>
          <a:xfrm>
            <a:off x="1353925" y="4599438"/>
            <a:ext cx="1587900" cy="27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0097A7"/>
                </a:solidFill>
                <a:latin typeface="Viga"/>
                <a:ea typeface="Viga"/>
                <a:cs typeface="Viga"/>
                <a:sym typeface="Viga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RÉCIT MST 2021</a:t>
            </a:r>
            <a:endParaRPr>
              <a:solidFill>
                <a:srgbClr val="384F5C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/>
          <p:nvPr>
            <p:ph idx="4294967295" type="body"/>
          </p:nvPr>
        </p:nvSpPr>
        <p:spPr>
          <a:xfrm>
            <a:off x="4113550" y="1154375"/>
            <a:ext cx="4641300" cy="362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RÉCIT MST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1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Frédéric Ouellet</a:t>
            </a:r>
            <a:endParaRPr b="1"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Conseiller pédagogique du RÉCIT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14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CSS Kamouraska-Rivière-du-Loup</a:t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1" name="Google Shape;551;p1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2" name="Google Shape;55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6200" y="0"/>
            <a:ext cx="51435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8"/>
          <p:cNvSpPr txBox="1"/>
          <p:nvPr>
            <p:ph idx="4294967295"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l’atelier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8" name="Google Shape;558;p18"/>
          <p:cNvSpPr txBox="1"/>
          <p:nvPr>
            <p:ph idx="4294967295" type="body"/>
          </p:nvPr>
        </p:nvSpPr>
        <p:spPr>
          <a:xfrm>
            <a:off x="1149750" y="921825"/>
            <a:ext cx="6431700" cy="36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064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C’est quoi Desmos?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Expérience-élève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 quoi Desmos se démarque?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Espace enseignant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Tableau de bord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de création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4064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Ubuntu"/>
              <a:buChar char="■"/>
            </a:pPr>
            <a:r>
              <a:rPr lang="en" sz="28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</a:t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9" name="Google Shape;559;p1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9"/>
          <p:cNvSpPr txBox="1"/>
          <p:nvPr>
            <p:ph idx="4294967295" type="title"/>
          </p:nvPr>
        </p:nvSpPr>
        <p:spPr>
          <a:xfrm>
            <a:off x="418525" y="291350"/>
            <a:ext cx="7550100" cy="168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C’est quoi Desmos?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5" name="Google Shape;565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66" name="Google Shape;566;p19"/>
          <p:cNvSpPr/>
          <p:nvPr/>
        </p:nvSpPr>
        <p:spPr>
          <a:xfrm>
            <a:off x="277900" y="2859600"/>
            <a:ext cx="8823600" cy="1922100"/>
          </a:xfrm>
          <a:prstGeom prst="roundRect">
            <a:avLst>
              <a:gd fmla="val 16667" name="adj"/>
            </a:avLst>
          </a:prstGeom>
          <a:solidFill>
            <a:srgbClr val="C9DAF8"/>
          </a:solidFill>
          <a:ln cap="flat" cmpd="sng" w="28575">
            <a:solidFill>
              <a:srgbClr val="3C7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19"/>
          <p:cNvSpPr txBox="1"/>
          <p:nvPr/>
        </p:nvSpPr>
        <p:spPr>
          <a:xfrm>
            <a:off x="3461550" y="4379525"/>
            <a:ext cx="22209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student.desmos.com</a:t>
            </a:r>
            <a:r>
              <a:rPr b="1" lang="en" sz="1600" u="sng">
                <a:latin typeface="Ubuntu"/>
                <a:ea typeface="Ubuntu"/>
                <a:cs typeface="Ubuntu"/>
                <a:sym typeface="Ubuntu"/>
                <a:hlinkClick r:id="rId4"/>
              </a:rPr>
              <a:t> </a:t>
            </a: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	</a:t>
            </a:r>
            <a:endParaRPr sz="28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8" name="Google Shape;568;p19"/>
          <p:cNvSpPr txBox="1"/>
          <p:nvPr/>
        </p:nvSpPr>
        <p:spPr>
          <a:xfrm>
            <a:off x="6539400" y="4359575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teacher.desmos.com</a:t>
            </a:r>
            <a:endParaRPr sz="12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9" name="Google Shape;569;p19"/>
          <p:cNvSpPr txBox="1"/>
          <p:nvPr/>
        </p:nvSpPr>
        <p:spPr>
          <a:xfrm>
            <a:off x="0" y="3464850"/>
            <a:ext cx="3356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2. Classe virtuelle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0" name="Google Shape;570;p19"/>
          <p:cNvSpPr txBox="1"/>
          <p:nvPr/>
        </p:nvSpPr>
        <p:spPr>
          <a:xfrm>
            <a:off x="4297650" y="4853299"/>
            <a:ext cx="5487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200">
                <a:solidFill>
                  <a:srgbClr val="3C78D8"/>
                </a:solidFill>
                <a:latin typeface="Sniglet"/>
                <a:ea typeface="Sniglet"/>
                <a:cs typeface="Sniglet"/>
                <a:sym typeface="Sniglet"/>
              </a:rPr>
              <a:t>‹#›</a:t>
            </a:fld>
            <a:endParaRPr sz="1200">
              <a:solidFill>
                <a:srgbClr val="3C78D8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pic>
        <p:nvPicPr>
          <p:cNvPr id="571" name="Google Shape;571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7847" y="3029075"/>
            <a:ext cx="5875553" cy="1400175"/>
          </a:xfrm>
          <a:prstGeom prst="rect">
            <a:avLst/>
          </a:prstGeom>
          <a:noFill/>
          <a:ln>
            <a:noFill/>
          </a:ln>
        </p:spPr>
      </p:pic>
      <p:sp>
        <p:nvSpPr>
          <p:cNvPr id="572" name="Google Shape;572;p19"/>
          <p:cNvSpPr txBox="1"/>
          <p:nvPr/>
        </p:nvSpPr>
        <p:spPr>
          <a:xfrm>
            <a:off x="277900" y="1592375"/>
            <a:ext cx="6077400" cy="5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1. Calculatrice graphique (</a:t>
            </a:r>
            <a:r>
              <a:rPr b="1"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desmos.com</a:t>
            </a: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) 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latin typeface="Ubuntu"/>
                <a:ea typeface="Ubuntu"/>
                <a:cs typeface="Ubuntu"/>
                <a:sym typeface="Ubuntu"/>
              </a:rPr>
              <a:t>    ou application pour appareils mobiles</a:t>
            </a:r>
            <a:endParaRPr b="1" sz="24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73" name="Google Shape;573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72850" y="1387800"/>
            <a:ext cx="1428750" cy="1400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0"/>
          <p:cNvSpPr txBox="1"/>
          <p:nvPr>
            <p:ph idx="4294967295" type="title"/>
          </p:nvPr>
        </p:nvSpPr>
        <p:spPr>
          <a:xfrm>
            <a:off x="486725" y="333975"/>
            <a:ext cx="7550100" cy="713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1 - Pour apprivoiser Desmos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9" name="Google Shape;579;p2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0" name="Google Shape;58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3225" y="1245900"/>
            <a:ext cx="6217544" cy="33663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81" name="Google Shape;581;p20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1174" y="1057039"/>
            <a:ext cx="6961649" cy="378631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p21"/>
          <p:cNvSpPr txBox="1"/>
          <p:nvPr>
            <p:ph idx="4294967295" type="title"/>
          </p:nvPr>
        </p:nvSpPr>
        <p:spPr>
          <a:xfrm>
            <a:off x="630650" y="961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7" name="Google Shape;587;p2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8" name="Google Shape;58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5150" y="833025"/>
            <a:ext cx="7382024" cy="42035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2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2 - Desmos pour toutes disciplines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4" name="Google Shape;594;p2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5" name="Google Shape;59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3225" y="1245900"/>
            <a:ext cx="6217544" cy="3366325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96" name="Google Shape;596;p22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1174" y="1057039"/>
            <a:ext cx="6961649" cy="378631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3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3 - Polygraph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03" name="Google Shape;603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2132350"/>
            <a:ext cx="8839199" cy="2312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48875" y="115728"/>
            <a:ext cx="2260350" cy="1872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4"/>
          <p:cNvSpPr txBox="1"/>
          <p:nvPr>
            <p:ph idx="4294967295" type="title"/>
          </p:nvPr>
        </p:nvSpPr>
        <p:spPr>
          <a:xfrm>
            <a:off x="630650" y="324775"/>
            <a:ext cx="75501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 3 - Polygraph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1" name="Google Shape;611;p2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91174" y="1057039"/>
            <a:ext cx="6961649" cy="3786311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25"/>
          <p:cNvSpPr txBox="1"/>
          <p:nvPr>
            <p:ph idx="4294967295" type="title"/>
          </p:nvPr>
        </p:nvSpPr>
        <p:spPr>
          <a:xfrm>
            <a:off x="719350" y="499700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En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quoi Desmos se démarque des autres outils questionnaires?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7" name="Google Shape;617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18" name="Google Shape;6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57175" y="1543400"/>
            <a:ext cx="2895600" cy="289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p26"/>
          <p:cNvSpPr txBox="1"/>
          <p:nvPr>
            <p:ph idx="4294967295" type="title"/>
          </p:nvPr>
        </p:nvSpPr>
        <p:spPr>
          <a:xfrm>
            <a:off x="747925" y="225025"/>
            <a:ext cx="76158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Activités présentées</a:t>
            </a:r>
            <a:r>
              <a:rPr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durant l’atelier… utilisez-les!</a:t>
            </a:r>
            <a:endParaRPr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4" name="Google Shape;624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25" name="Google Shape;62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7800" y="1393800"/>
            <a:ext cx="2031924" cy="2002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6" name="Google Shape;62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44350" y="1511075"/>
            <a:ext cx="1783950" cy="1808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16300" y="1347125"/>
            <a:ext cx="2154570" cy="2002276"/>
          </a:xfrm>
          <a:prstGeom prst="rect">
            <a:avLst/>
          </a:prstGeom>
          <a:noFill/>
          <a:ln>
            <a:noFill/>
          </a:ln>
        </p:spPr>
      </p:pic>
      <p:sp>
        <p:nvSpPr>
          <p:cNvPr id="628" name="Google Shape;628;p26"/>
          <p:cNvSpPr txBox="1"/>
          <p:nvPr/>
        </p:nvSpPr>
        <p:spPr>
          <a:xfrm>
            <a:off x="647788" y="3644488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 vers l’activité 1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3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Pour apprivoiser Desmos</a:t>
            </a:r>
            <a:endParaRPr b="1" sz="13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9" name="Google Shape;629;p26"/>
          <p:cNvSpPr txBox="1"/>
          <p:nvPr/>
        </p:nvSpPr>
        <p:spPr>
          <a:xfrm>
            <a:off x="3508463" y="3644488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 vers l’activité 2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Toutes disciplines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30" name="Google Shape;630;p26"/>
          <p:cNvSpPr txBox="1"/>
          <p:nvPr/>
        </p:nvSpPr>
        <p:spPr>
          <a:xfrm>
            <a:off x="6125863" y="3644488"/>
            <a:ext cx="2220900" cy="4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 vers l’activité 3</a:t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rPr b="1" lang="en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Polygraph</a:t>
            </a:r>
            <a:endParaRPr b="1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D4965"/>
              </a:buClr>
              <a:buSzPts val="1100"/>
              <a:buFont typeface="Arial"/>
              <a:buNone/>
            </a:pPr>
            <a:r>
              <a:t/>
            </a:r>
            <a:endParaRPr b="1" sz="16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27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L’espace enseignant 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(</a:t>
            </a:r>
            <a:r>
              <a:rPr lang="en" sz="2800" u="sng">
                <a:latin typeface="Viga"/>
                <a:ea typeface="Viga"/>
                <a:cs typeface="Viga"/>
                <a:sym typeface="Viga"/>
                <a:hlinkClick r:id="rId3"/>
              </a:rPr>
              <a:t>teacher.desmos.com</a:t>
            </a:r>
            <a:r>
              <a:rPr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)</a:t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6" name="Google Shape;636;p27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37" name="Google Shape;637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45038" y="1363724"/>
            <a:ext cx="6810387" cy="3006250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27"/>
          <p:cNvSpPr/>
          <p:nvPr/>
        </p:nvSpPr>
        <p:spPr>
          <a:xfrm>
            <a:off x="2323281" y="1867625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9" name="Google Shape;639;p27"/>
          <p:cNvSpPr/>
          <p:nvPr/>
        </p:nvSpPr>
        <p:spPr>
          <a:xfrm>
            <a:off x="2323281" y="3176958"/>
            <a:ext cx="5319000" cy="11931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0" name="Google Shape;640;p27"/>
          <p:cNvSpPr/>
          <p:nvPr/>
        </p:nvSpPr>
        <p:spPr>
          <a:xfrm>
            <a:off x="945025" y="3649597"/>
            <a:ext cx="10044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1" name="Google Shape;641;p27"/>
          <p:cNvSpPr/>
          <p:nvPr/>
        </p:nvSpPr>
        <p:spPr>
          <a:xfrm>
            <a:off x="945025" y="2560427"/>
            <a:ext cx="1140900" cy="5001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p28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tableau de bord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7" name="Google Shape;647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8" name="Google Shape;64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5650" y="1228050"/>
            <a:ext cx="6837974" cy="326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29"/>
          <p:cNvSpPr txBox="1"/>
          <p:nvPr>
            <p:ph idx="4294967295" type="title"/>
          </p:nvPr>
        </p:nvSpPr>
        <p:spPr>
          <a:xfrm>
            <a:off x="747925" y="225025"/>
            <a:ext cx="75501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Les outils de création polyvalents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4" name="Google Shape;654;p2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5" name="Google Shape;65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0662" y="1439400"/>
            <a:ext cx="2461981" cy="183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6" name="Google Shape;656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1013" y="1818225"/>
            <a:ext cx="2387500" cy="224859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7" name="Google Shape;65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11363" y="1818225"/>
            <a:ext cx="2387506" cy="2205200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29"/>
          <p:cNvSpPr/>
          <p:nvPr/>
        </p:nvSpPr>
        <p:spPr>
          <a:xfrm>
            <a:off x="930638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9" name="Google Shape;659;p29"/>
          <p:cNvSpPr/>
          <p:nvPr/>
        </p:nvSpPr>
        <p:spPr>
          <a:xfrm>
            <a:off x="2113563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29"/>
          <p:cNvSpPr/>
          <p:nvPr/>
        </p:nvSpPr>
        <p:spPr>
          <a:xfrm>
            <a:off x="2113563" y="25491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29"/>
          <p:cNvSpPr/>
          <p:nvPr/>
        </p:nvSpPr>
        <p:spPr>
          <a:xfrm>
            <a:off x="2113563" y="32925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2" name="Google Shape;662;p29"/>
          <p:cNvSpPr/>
          <p:nvPr/>
        </p:nvSpPr>
        <p:spPr>
          <a:xfrm>
            <a:off x="930638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3" name="Google Shape;663;p29"/>
          <p:cNvSpPr/>
          <p:nvPr/>
        </p:nvSpPr>
        <p:spPr>
          <a:xfrm>
            <a:off x="4505479" y="1818300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4" name="Google Shape;664;p29"/>
          <p:cNvSpPr/>
          <p:nvPr/>
        </p:nvSpPr>
        <p:spPr>
          <a:xfrm>
            <a:off x="3339663" y="2539079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9"/>
          <p:cNvSpPr/>
          <p:nvPr/>
        </p:nvSpPr>
        <p:spPr>
          <a:xfrm>
            <a:off x="3340604" y="3280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6" name="Google Shape;666;p29"/>
          <p:cNvSpPr/>
          <p:nvPr/>
        </p:nvSpPr>
        <p:spPr>
          <a:xfrm>
            <a:off x="4535546" y="3272433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29"/>
          <p:cNvSpPr/>
          <p:nvPr/>
        </p:nvSpPr>
        <p:spPr>
          <a:xfrm>
            <a:off x="5790754" y="2529025"/>
            <a:ext cx="1185300" cy="7434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0"/>
          <p:cNvSpPr/>
          <p:nvPr/>
        </p:nvSpPr>
        <p:spPr>
          <a:xfrm>
            <a:off x="367400" y="1272300"/>
            <a:ext cx="7544400" cy="3936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30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Ressources supplémentaires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4" name="Google Shape;674;p30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5" name="Google Shape;675;p30"/>
          <p:cNvSpPr txBox="1"/>
          <p:nvPr>
            <p:ph idx="1" type="body"/>
          </p:nvPr>
        </p:nvSpPr>
        <p:spPr>
          <a:xfrm>
            <a:off x="411875" y="1165025"/>
            <a:ext cx="7544400" cy="3024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925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« </a:t>
            </a: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Premiers pas avec Desmos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» du Campus RÉCIT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calculatrice graphique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Webinaire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création d’activités pour la classe virtuelle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Tout sur Desmos 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92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Ubuntu"/>
              <a:buChar char="■"/>
            </a:pPr>
            <a:r>
              <a:rPr lang="en" sz="19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Guide Genially</a:t>
            </a:r>
            <a:r>
              <a:rPr lang="en" sz="19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: Desmos en sciences et technologies</a:t>
            </a:r>
            <a:endParaRPr sz="19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1"/>
          <p:cNvSpPr txBox="1"/>
          <p:nvPr>
            <p:ph type="title"/>
          </p:nvPr>
        </p:nvSpPr>
        <p:spPr>
          <a:xfrm>
            <a:off x="747925" y="225025"/>
            <a:ext cx="57387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Où trouver des idées, des activités ou du support ?</a:t>
            </a:r>
            <a:endParaRPr sz="27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1" name="Google Shape;681;p3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2" name="Google Shape;682;p31"/>
          <p:cNvSpPr txBox="1"/>
          <p:nvPr>
            <p:ph type="title"/>
          </p:nvPr>
        </p:nvSpPr>
        <p:spPr>
          <a:xfrm>
            <a:off x="880225" y="1338775"/>
            <a:ext cx="6814500" cy="336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teacher.desmos.com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(FR)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4"/>
              </a:rPr>
              <a:t>desmosfr.ca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latin typeface="Ubuntu"/>
                <a:ea typeface="Ubuntu"/>
                <a:cs typeface="Ubuntu"/>
                <a:sym typeface="Ubuntu"/>
                <a:hlinkClick r:id="rId5"/>
              </a:rPr>
              <a:t>Pédagogues Desmos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Groupe FB «</a:t>
            </a: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Les maths autrement</a:t>
            </a:r>
            <a:r>
              <a:rPr lang="en" sz="2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»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683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Ubuntu"/>
              <a:buChar char="■"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Lesmathsautrement.ca</a:t>
            </a:r>
            <a:endParaRPr sz="2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8" name="Google Shape;688;p32"/>
          <p:cNvSpPr txBox="1"/>
          <p:nvPr/>
        </p:nvSpPr>
        <p:spPr>
          <a:xfrm>
            <a:off x="252625" y="5594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8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badge de participation</a:t>
            </a:r>
            <a:endParaRPr b="1" sz="28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9" name="Google Shape;689;p32"/>
          <p:cNvSpPr txBox="1"/>
          <p:nvPr/>
        </p:nvSpPr>
        <p:spPr>
          <a:xfrm>
            <a:off x="1502900" y="3203675"/>
            <a:ext cx="6945600" cy="11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marR="282204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Créer son compte sur le Campus RÉCIT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et se connecter;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S’inscrire à cette formation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marR="282204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AutoNum type="arabicPeriod"/>
            </a:pPr>
            <a:r>
              <a:rPr b="1"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Demander votre badge ici</a:t>
            </a:r>
            <a:r>
              <a:rPr b="1"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.</a:t>
            </a:r>
            <a:endParaRPr b="1"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100">
                <a:solidFill>
                  <a:srgbClr val="3D4965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b="1" sz="2800">
              <a:solidFill>
                <a:srgbClr val="3D4965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3D4965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0" name="Google Shape;690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07075" y="1270725"/>
            <a:ext cx="1838900" cy="1794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33"/>
          <p:cNvSpPr txBox="1"/>
          <p:nvPr>
            <p:ph idx="4294967295" type="ctrTitle"/>
          </p:nvPr>
        </p:nvSpPr>
        <p:spPr>
          <a:xfrm>
            <a:off x="1761750" y="6845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6" name="Google Shape;696;p33"/>
          <p:cNvSpPr txBox="1"/>
          <p:nvPr/>
        </p:nvSpPr>
        <p:spPr>
          <a:xfrm>
            <a:off x="2007600" y="2641171"/>
            <a:ext cx="5128800" cy="118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rgbClr val="1A73E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stephanie.rioux@recitmst.qc.ca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ouelletf@cskamloup.qc.ca</a:t>
            </a:r>
            <a:endParaRPr sz="2500">
              <a:solidFill>
                <a:srgbClr val="1A73E8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97" name="Google Shape;697;p33"/>
          <p:cNvSpPr txBox="1"/>
          <p:nvPr/>
        </p:nvSpPr>
        <p:spPr>
          <a:xfrm>
            <a:off x="2911350" y="175920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98" name="Google Shape;698;p33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9" name="Google Shape;69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  <p:sp>
        <p:nvSpPr>
          <p:cNvPr id="700" name="Google Shape;700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5" name="Google Shape;705;p34"/>
          <p:cNvPicPr preferRelativeResize="0"/>
          <p:nvPr/>
        </p:nvPicPr>
        <p:blipFill rotWithShape="1">
          <a:blip r:embed="rId4">
            <a:alphaModFix/>
          </a:blip>
          <a:srcRect b="0" l="25042" r="23914" t="0"/>
          <a:stretch/>
        </p:blipFill>
        <p:spPr>
          <a:xfrm>
            <a:off x="6261050" y="4405700"/>
            <a:ext cx="2869356" cy="628200"/>
          </a:xfrm>
          <a:prstGeom prst="rect">
            <a:avLst/>
          </a:prstGeom>
          <a:noFill/>
          <a:ln>
            <a:noFill/>
          </a:ln>
        </p:spPr>
      </p:pic>
      <p:sp>
        <p:nvSpPr>
          <p:cNvPr id="706" name="Google Shape;706;p34"/>
          <p:cNvSpPr txBox="1"/>
          <p:nvPr>
            <p:ph idx="1" type="subTitle"/>
          </p:nvPr>
        </p:nvSpPr>
        <p:spPr>
          <a:xfrm>
            <a:off x="3355325" y="2623250"/>
            <a:ext cx="2616300" cy="227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200">
                <a:solidFill>
                  <a:srgbClr val="666666"/>
                </a:solidFill>
              </a:rPr>
              <a:t>2- </a:t>
            </a:r>
            <a:r>
              <a:rPr lang="en" sz="1100">
                <a:solidFill>
                  <a:srgbClr val="1155CC"/>
                </a:solidFill>
              </a:rPr>
              <a:t>👉 </a:t>
            </a:r>
            <a:r>
              <a:rPr lang="en" sz="1100" u="sng">
                <a:solidFill>
                  <a:srgbClr val="1155CC"/>
                </a:solid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monurl.ca/ateliers21</a:t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3- </a:t>
            </a:r>
            <a:r>
              <a:rPr lang="en" sz="1100">
                <a:solidFill>
                  <a:srgbClr val="666666"/>
                </a:solidFill>
              </a:rPr>
              <a:t>Dans notre plateforme évènementielle, vous pouvez évaluer directement votre atelier en cliquant sur le lien « </a:t>
            </a:r>
            <a:r>
              <a:rPr b="1" i="1" lang="en" sz="1100">
                <a:solidFill>
                  <a:srgbClr val="666666"/>
                </a:solidFill>
              </a:rPr>
              <a:t>évaluer cet atelier </a:t>
            </a:r>
            <a:r>
              <a:rPr lang="en" sz="1100">
                <a:solidFill>
                  <a:srgbClr val="666666"/>
                </a:solidFill>
              </a:rPr>
              <a:t>» qui se trouve en fin de descriptif. 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707" name="Google Shape;707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902319" y="1135175"/>
            <a:ext cx="1396900" cy="1396900"/>
          </a:xfrm>
          <a:prstGeom prst="rect">
            <a:avLst/>
          </a:prstGeom>
          <a:noFill/>
          <a:ln cap="flat" cmpd="sng" w="9525">
            <a:solidFill>
              <a:srgbClr val="999999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708" name="Google Shape;708;p34"/>
          <p:cNvCxnSpPr/>
          <p:nvPr/>
        </p:nvCxnSpPr>
        <p:spPr>
          <a:xfrm>
            <a:off x="3061617" y="3925"/>
            <a:ext cx="0" cy="499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9" name="Google Shape;709;p34"/>
          <p:cNvCxnSpPr/>
          <p:nvPr/>
        </p:nvCxnSpPr>
        <p:spPr>
          <a:xfrm>
            <a:off x="6104083" y="-4625"/>
            <a:ext cx="0" cy="5014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10" name="Google Shape;710;p34"/>
          <p:cNvSpPr txBox="1"/>
          <p:nvPr>
            <p:ph type="ctrTitle"/>
          </p:nvPr>
        </p:nvSpPr>
        <p:spPr>
          <a:xfrm>
            <a:off x="6329675" y="401075"/>
            <a:ext cx="2427300" cy="52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Activité de clôture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Jeudi 1</a:t>
            </a:r>
            <a:r>
              <a:rPr baseline="30000" lang="en" sz="1200">
                <a:solidFill>
                  <a:srgbClr val="E83C6C"/>
                </a:solidFill>
              </a:rPr>
              <a:t>er</a:t>
            </a:r>
            <a:r>
              <a:rPr lang="en" sz="1200">
                <a:solidFill>
                  <a:srgbClr val="E83C6C"/>
                </a:solidFill>
              </a:rPr>
              <a:t> avril 2021, à 14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h</a:t>
            </a:r>
            <a:r>
              <a:rPr lang="en" sz="500">
                <a:solidFill>
                  <a:srgbClr val="E83C6C"/>
                </a:solidFill>
              </a:rPr>
              <a:t> </a:t>
            </a:r>
            <a:r>
              <a:rPr lang="en" sz="1200">
                <a:solidFill>
                  <a:srgbClr val="E83C6C"/>
                </a:solidFill>
              </a:rPr>
              <a:t>35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711" name="Google Shape;711;p34"/>
          <p:cNvSpPr txBox="1"/>
          <p:nvPr>
            <p:ph idx="1" type="subTitle"/>
          </p:nvPr>
        </p:nvSpPr>
        <p:spPr>
          <a:xfrm>
            <a:off x="6335325" y="906575"/>
            <a:ext cx="2731800" cy="3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1100">
                <a:solidFill>
                  <a:srgbClr val="666666"/>
                </a:solidFill>
              </a:rPr>
              <a:t>Annonce des lauréats 2021 </a:t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100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100">
                <a:solidFill>
                  <a:srgbClr val="666666"/>
                </a:solidFill>
              </a:rPr>
              <a:t>Tirages :</a:t>
            </a:r>
            <a:r>
              <a:rPr lang="en" sz="1100">
                <a:solidFill>
                  <a:srgbClr val="666666"/>
                </a:solidFill>
              </a:rPr>
              <a:t> Vous courrez la chance de gagner votre inscription au 40</a:t>
            </a:r>
            <a:r>
              <a:rPr baseline="30000" lang="en" sz="1100">
                <a:solidFill>
                  <a:srgbClr val="666666"/>
                </a:solidFill>
              </a:rPr>
              <a:t>e</a:t>
            </a:r>
            <a:r>
              <a:rPr lang="en" sz="1100">
                <a:solidFill>
                  <a:srgbClr val="666666"/>
                </a:solidFill>
              </a:rPr>
              <a:t> colloque de l’AQUOPS! Nous dévoilerons également le nom de la personne qui se mérite l’écran interactif offert par SMART Technologies.</a:t>
            </a:r>
            <a:endParaRPr sz="1100">
              <a:solidFill>
                <a:srgbClr val="666666"/>
              </a:solidFill>
            </a:endParaRPr>
          </a:p>
        </p:txBody>
      </p:sp>
      <p:pic>
        <p:nvPicPr>
          <p:cNvPr id="712" name="Google Shape;712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637100" y="1941713"/>
            <a:ext cx="1396900" cy="1213817"/>
          </a:xfrm>
          <a:prstGeom prst="rect">
            <a:avLst/>
          </a:prstGeom>
          <a:noFill/>
          <a:ln>
            <a:noFill/>
          </a:ln>
        </p:spPr>
      </p:pic>
      <p:sp>
        <p:nvSpPr>
          <p:cNvPr id="713" name="Google Shape;713;p34"/>
          <p:cNvSpPr txBox="1"/>
          <p:nvPr/>
        </p:nvSpPr>
        <p:spPr>
          <a:xfrm>
            <a:off x="243725" y="1363775"/>
            <a:ext cx="2524200" cy="14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Soutien aux participants </a:t>
            </a:r>
            <a:br>
              <a:rPr b="1" lang="en">
                <a:solidFill>
                  <a:srgbClr val="666666"/>
                </a:solidFill>
              </a:rPr>
            </a:br>
            <a:br>
              <a:rPr b="1" lang="en">
                <a:solidFill>
                  <a:srgbClr val="666666"/>
                </a:solidFill>
              </a:rPr>
            </a:br>
            <a:r>
              <a:rPr b="1" lang="en" sz="1800">
                <a:solidFill>
                  <a:srgbClr val="666666"/>
                </a:solidFill>
              </a:rPr>
              <a:t> </a:t>
            </a:r>
            <a:r>
              <a:rPr b="1" lang="en">
                <a:solidFill>
                  <a:srgbClr val="666666"/>
                </a:solidFill>
              </a:rPr>
              <a:t>         </a:t>
            </a:r>
            <a:r>
              <a:rPr lang="en">
                <a:solidFill>
                  <a:srgbClr val="666666"/>
                </a:solidFill>
              </a:rPr>
              <a:t>Visioconférence</a:t>
            </a:r>
            <a:br>
              <a:rPr b="1" lang="en">
                <a:solidFill>
                  <a:srgbClr val="666666"/>
                </a:solidFill>
              </a:rPr>
            </a:b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Clavardage</a:t>
            </a:r>
            <a:endParaRPr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br>
              <a:rPr lang="en">
                <a:solidFill>
                  <a:srgbClr val="666666"/>
                </a:solidFill>
              </a:rPr>
            </a:br>
            <a:endParaRPr strike="sngStrike">
              <a:solidFill>
                <a:srgbClr val="66666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 strike="sngStrike">
              <a:solidFill>
                <a:srgbClr val="666666"/>
              </a:solidFill>
            </a:endParaRPr>
          </a:p>
        </p:txBody>
      </p:sp>
      <p:pic>
        <p:nvPicPr>
          <p:cNvPr id="714" name="Google Shape;714;p3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0624" y="3057124"/>
            <a:ext cx="2427297" cy="1517158"/>
          </a:xfrm>
          <a:prstGeom prst="rect">
            <a:avLst/>
          </a:prstGeom>
          <a:noFill/>
          <a:ln>
            <a:noFill/>
          </a:ln>
        </p:spPr>
      </p:pic>
      <p:sp>
        <p:nvSpPr>
          <p:cNvPr id="715" name="Google Shape;715;p34"/>
          <p:cNvSpPr txBox="1"/>
          <p:nvPr>
            <p:ph type="ctrTitle"/>
          </p:nvPr>
        </p:nvSpPr>
        <p:spPr>
          <a:xfrm>
            <a:off x="243725" y="289500"/>
            <a:ext cx="273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</a:pPr>
            <a:r>
              <a:rPr b="1" lang="en" sz="1800">
                <a:solidFill>
                  <a:srgbClr val="E83C6C"/>
                </a:solidFill>
              </a:rPr>
              <a:t>Besoin d’assistance</a:t>
            </a:r>
            <a:r>
              <a:rPr b="1" lang="en" sz="900">
                <a:solidFill>
                  <a:srgbClr val="E83C6C"/>
                </a:solidFill>
              </a:rPr>
              <a:t> </a:t>
            </a:r>
            <a:r>
              <a:rPr b="1" lang="en" sz="1800">
                <a:solidFill>
                  <a:srgbClr val="E83C6C"/>
                </a:solidFill>
              </a:rPr>
              <a:t>?</a:t>
            </a:r>
            <a:endParaRPr sz="1800" u="sng">
              <a:solidFill>
                <a:srgbClr val="666666"/>
              </a:solidFill>
            </a:endParaRPr>
          </a:p>
        </p:txBody>
      </p:sp>
      <p:pic>
        <p:nvPicPr>
          <p:cNvPr id="716" name="Google Shape;716;p34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360450" y="2265675"/>
            <a:ext cx="388325" cy="38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17" name="Google Shape;717;p3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340625" y="1845950"/>
            <a:ext cx="388325" cy="388325"/>
          </a:xfrm>
          <a:prstGeom prst="rect">
            <a:avLst/>
          </a:prstGeom>
          <a:noFill/>
          <a:ln>
            <a:noFill/>
          </a:ln>
        </p:spPr>
      </p:pic>
      <p:sp>
        <p:nvSpPr>
          <p:cNvPr id="718" name="Google Shape;718;p34"/>
          <p:cNvSpPr txBox="1"/>
          <p:nvPr/>
        </p:nvSpPr>
        <p:spPr>
          <a:xfrm>
            <a:off x="274025" y="725475"/>
            <a:ext cx="25242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</a:rPr>
              <a:t>Un membre de l’équipe AQUOPS est là pour vous : </a:t>
            </a:r>
            <a:endParaRPr/>
          </a:p>
        </p:txBody>
      </p:sp>
      <p:pic>
        <p:nvPicPr>
          <p:cNvPr id="719" name="Google Shape;719;p3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211733" y="1359850"/>
            <a:ext cx="1349166" cy="1296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34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3298550" y="401063"/>
            <a:ext cx="300375" cy="300375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34"/>
          <p:cNvSpPr txBox="1"/>
          <p:nvPr/>
        </p:nvSpPr>
        <p:spPr>
          <a:xfrm>
            <a:off x="3637838" y="293575"/>
            <a:ext cx="2427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83C6C"/>
                </a:solidFill>
              </a:rPr>
              <a:t>Formulaire</a:t>
            </a:r>
            <a:br>
              <a:rPr b="1" lang="en" sz="1800">
                <a:solidFill>
                  <a:srgbClr val="E83C6C"/>
                </a:solidFill>
              </a:rPr>
            </a:br>
            <a:r>
              <a:rPr lang="en" sz="1200">
                <a:solidFill>
                  <a:srgbClr val="E83C6C"/>
                </a:solidFill>
              </a:rPr>
              <a:t>d’appréciation des ateliers 2021</a:t>
            </a:r>
            <a:endParaRPr b="1" sz="1800">
              <a:solidFill>
                <a:srgbClr val="E83C6C"/>
              </a:solidFill>
            </a:endParaRPr>
          </a:p>
        </p:txBody>
      </p:sp>
      <p:sp>
        <p:nvSpPr>
          <p:cNvPr id="722" name="Google Shape;722;p34"/>
          <p:cNvSpPr txBox="1"/>
          <p:nvPr/>
        </p:nvSpPr>
        <p:spPr>
          <a:xfrm>
            <a:off x="3355325" y="1145200"/>
            <a:ext cx="388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lang="en" sz="1200">
                <a:solidFill>
                  <a:srgbClr val="666666"/>
                </a:solidFill>
              </a:rPr>
              <a:t>1-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35"/>
          <p:cNvSpPr txBox="1"/>
          <p:nvPr>
            <p:ph type="title"/>
          </p:nvPr>
        </p:nvSpPr>
        <p:spPr>
          <a:xfrm>
            <a:off x="207600" y="360000"/>
            <a:ext cx="5667900" cy="3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2800"/>
              <a:buNone/>
            </a:pPr>
            <a:r>
              <a:rPr b="1" lang="en" sz="2400">
                <a:solidFill>
                  <a:srgbClr val="E83C6C"/>
                </a:solidFill>
              </a:rPr>
              <a:t>Partenaires exposants 2021</a:t>
            </a:r>
            <a:endParaRPr b="1" sz="2400">
              <a:solidFill>
                <a:srgbClr val="E83C6C"/>
              </a:solidFill>
            </a:endParaRPr>
          </a:p>
        </p:txBody>
      </p:sp>
      <p:pic>
        <p:nvPicPr>
          <p:cNvPr id="728" name="Google Shape;72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87750" y="181338"/>
            <a:ext cx="899551" cy="825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9" name="Google Shape;72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8913" y="1020050"/>
            <a:ext cx="8566187" cy="39955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6"/>
          <p:cNvSpPr txBox="1"/>
          <p:nvPr>
            <p:ph type="ctrTitle"/>
          </p:nvPr>
        </p:nvSpPr>
        <p:spPr>
          <a:xfrm>
            <a:off x="504300" y="3678625"/>
            <a:ext cx="81354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400"/>
              </a:spcBef>
              <a:spcAft>
                <a:spcPts val="0"/>
              </a:spcAft>
              <a:buSzPts val="5200"/>
              <a:buNone/>
            </a:pPr>
            <a:r>
              <a:rPr b="1" lang="en" sz="3000">
                <a:solidFill>
                  <a:srgbClr val="E83C6C"/>
                </a:solidFill>
              </a:rPr>
              <a:t>Merci pour votre participation!</a:t>
            </a:r>
            <a:endParaRPr sz="3000" u="sng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