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Sniglet"/>
      <p:regular r:id="rId30"/>
    </p:embeddedFont>
    <p:embeddedFont>
      <p:font typeface="Dosis"/>
      <p:regular r:id="rId31"/>
      <p:bold r:id="rId32"/>
    </p:embeddedFont>
    <p:embeddedFont>
      <p:font typeface="Ubuntu"/>
      <p:regular r:id="rId33"/>
      <p:bold r:id="rId34"/>
      <p:italic r:id="rId35"/>
      <p:boldItalic r:id="rId36"/>
    </p:embeddedFont>
    <p:embeddedFont>
      <p:font typeface="Viga"/>
      <p:regular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080832-3F53-4DF4-B436-75734656DB1F}">
  <a:tblStyle styleId="{B8080832-3F53-4DF4-B436-75734656DB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Dosis-regular.fntdata"/><Relationship Id="rId30" Type="http://schemas.openxmlformats.org/officeDocument/2006/relationships/font" Target="fonts/Sniglet-regular.fntdata"/><Relationship Id="rId11" Type="http://schemas.openxmlformats.org/officeDocument/2006/relationships/slide" Target="slides/slide6.xml"/><Relationship Id="rId33" Type="http://schemas.openxmlformats.org/officeDocument/2006/relationships/font" Target="fonts/Ubuntu-regular.fntdata"/><Relationship Id="rId10" Type="http://schemas.openxmlformats.org/officeDocument/2006/relationships/slide" Target="slides/slide5.xml"/><Relationship Id="rId32" Type="http://schemas.openxmlformats.org/officeDocument/2006/relationships/font" Target="fonts/Dosis-bold.fntdata"/><Relationship Id="rId13" Type="http://schemas.openxmlformats.org/officeDocument/2006/relationships/slide" Target="slides/slide8.xml"/><Relationship Id="rId35" Type="http://schemas.openxmlformats.org/officeDocument/2006/relationships/font" Target="fonts/Ubuntu-italic.fntdata"/><Relationship Id="rId12" Type="http://schemas.openxmlformats.org/officeDocument/2006/relationships/slide" Target="slides/slide7.xml"/><Relationship Id="rId34" Type="http://schemas.openxmlformats.org/officeDocument/2006/relationships/font" Target="fonts/Ubuntu-bold.fntdata"/><Relationship Id="rId15" Type="http://schemas.openxmlformats.org/officeDocument/2006/relationships/slide" Target="slides/slide10.xml"/><Relationship Id="rId37" Type="http://schemas.openxmlformats.org/officeDocument/2006/relationships/font" Target="fonts/Viga-regular.fntdata"/><Relationship Id="rId14" Type="http://schemas.openxmlformats.org/officeDocument/2006/relationships/slide" Target="slides/slide9.xml"/><Relationship Id="rId36" Type="http://schemas.openxmlformats.org/officeDocument/2006/relationships/font" Target="fonts/Ubuntu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ocoTOKmhtl03uYdGPXZ80VH_lgfqyARVflikBg11yoI/viewer?f=0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ocoTOKmhtl03uYdGPXZ80VH_lgfqyARVflikBg11yoI/viewer?f=1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ocoTOKmhtl03uYdGPXZ80VH_lgfqyARVflikBg11yoI/viewer?f=2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926f51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926f51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2"/>
              </a:rPr>
              <a:t>Jamboard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97926f51db_0_2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97926f51db_0_2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hlink"/>
                </a:solidFill>
                <a:hlinkClick r:id="rId2"/>
              </a:rPr>
              <a:t>Jamboard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Donne du sens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diversifier les approches;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la différenciation pédagogique;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Contribue à la mise en place d’un climat favorable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varier les modes d’expression, de représentation;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développer l’autonomie;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développer les compétences utiles au 21e siècle;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Appuie la démarche de résolution de problème, favorise la compréhension des concepts et processus, facilite la communication, augmente l’efficacité des élève dans la réalisation des tâches;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d’explorer des situations plus complexes, de manipuler un grand nombre de données, de simuler et de faciliter des calculs fastidieux</a:t>
            </a:r>
            <a:r>
              <a:rPr lang="en" sz="1700">
                <a:solidFill>
                  <a:schemeClr val="dk1"/>
                </a:solidFill>
              </a:rPr>
              <a:t>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d’évaluer autrement, de donner une rétroaction immédiate ou différente.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97926f51db_0_2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97926f51db_0_2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97c28e4f4e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97c28e4f4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97c28e4f4e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97c28e4f4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97c28e4f4e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97c28e4f4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998a8e24b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998a8e24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97c28e4f4e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97c28e4f4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97c28e4f4e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97c28e4f4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97c28e4f4e_0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97c28e4f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97c28e4f4e_0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97c28e4f4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baa77ba216_0_5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baa77ba216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baa77ba21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baa77ba2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baa77ba216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baa77ba21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baa77ba216_0_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baa77ba21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baa77ba216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baa77ba21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baa77ba216_0_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baa77ba21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97926f51db_0_2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97926f51db_0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Jamboard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97926f51db_0_2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97926f51db_0_2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7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monurl.ca/desmos19022021" TargetMode="External"/><Relationship Id="rId7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13.png"/><Relationship Id="rId5" Type="http://schemas.openxmlformats.org/officeDocument/2006/relationships/hyperlink" Target="http://monurl.ca/desmos19022021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hyperlink" Target="https://www.desmos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eacher.desmos.com/activitybuilder/custom/58ebe320b52e4e08377eae3f?lang=fr" TargetMode="External"/><Relationship Id="rId4" Type="http://schemas.openxmlformats.org/officeDocument/2006/relationships/hyperlink" Target="https://teacher.desmos.com/activitybuilder/custom/59dccb74bcc85c06151f8760?lang=fr" TargetMode="External"/><Relationship Id="rId5" Type="http://schemas.openxmlformats.org/officeDocument/2006/relationships/hyperlink" Target="https://teacher.desmos.com/activitybuilder/custom/5a1c15793cf38c060ea13b83?lang=fr" TargetMode="External"/><Relationship Id="rId6" Type="http://schemas.openxmlformats.org/officeDocument/2006/relationships/hyperlink" Target="https://teacher.desmos.com/polygraph/custom/59e3b2dc5a79e348a3838d75?lang=f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s://teacher.desmos.com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9" Type="http://schemas.openxmlformats.org/officeDocument/2006/relationships/hyperlink" Target="https://view.genial.ly/5f6b3ba79e22dc0d83e40fcc/horizontal-infographic-lists-dynamiser-lenseignement-apprentissage-des-mathematiques-avec-desmos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Relationship Id="rId8" Type="http://schemas.openxmlformats.org/officeDocument/2006/relationships/hyperlink" Target="http://www.lesmathsautrement.ca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teacher.desmos.com/collection/5cacb5bbd252c50c659b2ab3?lang=fr" TargetMode="External"/><Relationship Id="rId4" Type="http://schemas.openxmlformats.org/officeDocument/2006/relationships/hyperlink" Target="https://learn.desmos.com/webinars#CL" TargetMode="External"/><Relationship Id="rId5" Type="http://schemas.openxmlformats.org/officeDocument/2006/relationships/hyperlink" Target="https://teacher.desmos.com/computation-layer/documentation?lang=fr#overview" TargetMode="External"/><Relationship Id="rId6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7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Desmos </a:t>
            </a:r>
            <a:r>
              <a:rPr lang="en" sz="4300">
                <a:solidFill>
                  <a:srgbClr val="FFFFFF"/>
                </a:solidFill>
              </a:rPr>
              <a:t>: la classe virtuelle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19 février 2021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CSS des Appalaches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monurl.ca/desmos19022021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4" name="Google Shape;534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5" name="Google Shape;53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2" name="Google Shape;542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3" name="Google Shape;54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2194650" y="3922725"/>
            <a:ext cx="5288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monurl.ca/desmos19022021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5" name="Google Shape;545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Site du RÉCIT MST</a:t>
            </a: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1" name="Google Shape;551;p15"/>
          <p:cNvSpPr txBox="1"/>
          <p:nvPr>
            <p:ph idx="1" type="body"/>
          </p:nvPr>
        </p:nvSpPr>
        <p:spPr>
          <a:xfrm>
            <a:off x="747925" y="1302825"/>
            <a:ext cx="64317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 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Desmos?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Expériences élève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tableau de bord de l’enseignant.e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L’espace enseignant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Création d’activités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en êtes-vous avec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Desmos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59" name="Google Shape;559;p16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{B8080832-3F53-4DF4-B436-75734656DB1F}</a:tableStyleId>
              </a:tblPr>
              <a:tblGrid>
                <a:gridCol w="2687700"/>
                <a:gridCol w="4355400"/>
              </a:tblGrid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Desmos?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Ça m’intrigue… mais je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n’ai pas encore osé!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connais la calculatrice graphique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à son plein potentiel!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Desmos et moi… c’est l’amour fou!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/>
        </p:nvSpPr>
        <p:spPr>
          <a:xfrm>
            <a:off x="0" y="1854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L’usage pédagogique des technologies… Pourquoi?</a:t>
            </a:r>
            <a:endParaRPr sz="4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5" name="Google Shape;5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3224" y="1019300"/>
            <a:ext cx="5437574" cy="36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/>
        </p:nvSpPr>
        <p:spPr>
          <a:xfrm>
            <a:off x="3911700" y="277817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2" name="Google Shape;572;p18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573" name="Google Shape;573;p18"/>
          <p:cNvSpPr txBox="1"/>
          <p:nvPr/>
        </p:nvSpPr>
        <p:spPr>
          <a:xfrm>
            <a:off x="6642725" y="27139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4" name="Google Shape;574;p18"/>
          <p:cNvSpPr txBox="1"/>
          <p:nvPr/>
        </p:nvSpPr>
        <p:spPr>
          <a:xfrm>
            <a:off x="154950" y="17380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1)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5" name="Google Shape;575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6" name="Google Shape;57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4472" y="1442475"/>
            <a:ext cx="5875553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2525" y="3417175"/>
            <a:ext cx="142875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18"/>
          <p:cNvSpPr txBox="1"/>
          <p:nvPr/>
        </p:nvSpPr>
        <p:spPr>
          <a:xfrm>
            <a:off x="425125" y="3610625"/>
            <a:ext cx="60774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4" name="Google Shape;584;p19"/>
          <p:cNvSpPr txBox="1"/>
          <p:nvPr>
            <p:ph idx="4294967295" type="body"/>
          </p:nvPr>
        </p:nvSpPr>
        <p:spPr>
          <a:xfrm>
            <a:off x="1106700" y="150675"/>
            <a:ext cx="69306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Le prix des boîtes LEGO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dans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48175"/>
            <a:ext cx="8839200" cy="283867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0"/>
          <p:cNvSpPr txBox="1"/>
          <p:nvPr>
            <p:ph idx="4294967295" type="body"/>
          </p:nvPr>
        </p:nvSpPr>
        <p:spPr>
          <a:xfrm>
            <a:off x="1154563" y="135900"/>
            <a:ext cx="68349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Le prix des boîtes LEGO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dans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1" name="Google Shape;5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163" y="1281000"/>
            <a:ext cx="6509726" cy="3776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/>
          <p:nvPr>
            <p:ph idx="1" type="subTitle"/>
          </p:nvPr>
        </p:nvSpPr>
        <p:spPr>
          <a:xfrm>
            <a:off x="349699" y="229475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2 - Exponentiation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 de Desmos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348" y="1184825"/>
            <a:ext cx="6509214" cy="3617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8" name="Google Shape;5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6992" y="175542"/>
            <a:ext cx="3149649" cy="1827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2"/>
          <p:cNvSpPr txBox="1"/>
          <p:nvPr>
            <p:ph idx="1" type="subTitle"/>
          </p:nvPr>
        </p:nvSpPr>
        <p:spPr>
          <a:xfrm>
            <a:off x="453024" y="244225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3 - Proportionnalité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 de Desmos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4" name="Google Shape;6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00" y="1159050"/>
            <a:ext cx="6500695" cy="383180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5" name="Google Shape;6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7775" y="175550"/>
            <a:ext cx="2978876" cy="17282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p23"/>
          <p:cNvSpPr txBox="1"/>
          <p:nvPr>
            <p:ph idx="4294967295" type="body"/>
          </p:nvPr>
        </p:nvSpPr>
        <p:spPr>
          <a:xfrm>
            <a:off x="1607350" y="150675"/>
            <a:ext cx="5927100" cy="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4 - Les points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2" name="Google Shape;61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675" y="1367825"/>
            <a:ext cx="5062762" cy="325272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3" name="Google Shape;61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25" y="182427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9" name="Google Shape;619;p24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4 - Les points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0" name="Google Shape;620;p24"/>
          <p:cNvSpPr txBox="1"/>
          <p:nvPr/>
        </p:nvSpPr>
        <p:spPr>
          <a:xfrm>
            <a:off x="1980750" y="3817300"/>
            <a:ext cx="51825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Passer la ronde de pratique </a:t>
            </a:r>
            <a:r>
              <a:rPr i="1"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(Skip the practice round)</a:t>
            </a:r>
            <a:endParaRPr i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une carte </a:t>
            </a:r>
            <a:r>
              <a:rPr b="1" lang="en" sz="15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</a:t>
            </a: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Poser une question (oui/non) à votre partenaire</a:t>
            </a:r>
            <a:endParaRPr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1" name="Google Shape;621;p24"/>
          <p:cNvSpPr txBox="1"/>
          <p:nvPr/>
        </p:nvSpPr>
        <p:spPr>
          <a:xfrm>
            <a:off x="5630550" y="1372000"/>
            <a:ext cx="3410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Vocabulaire à privilégier:</a:t>
            </a:r>
            <a:endParaRPr b="1"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Plan cartésien, droite, gauche, haut, bas, dessus, dessous, origine, quadrant, axe, positif, négatif, coordonnées, valeur de x, valeur de y, abscisse, ordonnée, etc.</a:t>
            </a:r>
            <a:endParaRPr sz="16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2" name="Google Shape;6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5326" y="1509826"/>
            <a:ext cx="3410700" cy="197885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Liens des activités présentées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2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9" name="Google Shape;629;p25"/>
          <p:cNvSpPr txBox="1"/>
          <p:nvPr>
            <p:ph idx="1" type="body"/>
          </p:nvPr>
        </p:nvSpPr>
        <p:spPr>
          <a:xfrm>
            <a:off x="747925" y="1384300"/>
            <a:ext cx="6431700" cy="29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Séquence d’apprentissage sur les Legos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Arrangement de cartes sur l’exponentiation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Arrangement de cartes sur les situations de proportionnalités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«Polygraph» sur le plan cartésien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L’interface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5" name="Google Shape;635;p2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6" name="Google Shape;636;p26"/>
          <p:cNvSpPr txBox="1"/>
          <p:nvPr>
            <p:ph type="title"/>
          </p:nvPr>
        </p:nvSpPr>
        <p:spPr>
          <a:xfrm>
            <a:off x="880225" y="20952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26"/>
          <p:cNvSpPr/>
          <p:nvPr/>
        </p:nvSpPr>
        <p:spPr>
          <a:xfrm>
            <a:off x="1299918" y="1135182"/>
            <a:ext cx="5139515" cy="3777318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chemeClr val="accent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38" name="Google Shape;638;p26"/>
          <p:cNvSpPr txBox="1"/>
          <p:nvPr/>
        </p:nvSpPr>
        <p:spPr>
          <a:xfrm>
            <a:off x="3824375" y="30262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Desmos Classroom Activities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7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L’outil de création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4" name="Google Shape;644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5" name="Google Shape;645;p27"/>
          <p:cNvSpPr txBox="1"/>
          <p:nvPr>
            <p:ph type="title"/>
          </p:nvPr>
        </p:nvSpPr>
        <p:spPr>
          <a:xfrm>
            <a:off x="1000388" y="11753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6" name="Google Shape;64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037" y="2125728"/>
            <a:ext cx="6251123" cy="2481076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27"/>
          <p:cNvSpPr/>
          <p:nvPr/>
        </p:nvSpPr>
        <p:spPr>
          <a:xfrm>
            <a:off x="2210100" y="2541600"/>
            <a:ext cx="4882200" cy="984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7"/>
          <p:cNvSpPr/>
          <p:nvPr/>
        </p:nvSpPr>
        <p:spPr>
          <a:xfrm>
            <a:off x="2210100" y="3622200"/>
            <a:ext cx="4882200" cy="984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7"/>
          <p:cNvSpPr/>
          <p:nvPr/>
        </p:nvSpPr>
        <p:spPr>
          <a:xfrm>
            <a:off x="6320525" y="214349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27"/>
          <p:cNvSpPr/>
          <p:nvPr/>
        </p:nvSpPr>
        <p:spPr>
          <a:xfrm>
            <a:off x="765754" y="418306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27"/>
          <p:cNvSpPr/>
          <p:nvPr/>
        </p:nvSpPr>
        <p:spPr>
          <a:xfrm>
            <a:off x="5388579" y="214349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8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universels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7" name="Google Shape;657;p2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8" name="Google Shape;65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400" y="1298775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0750" y="16776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0" y="16776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28"/>
          <p:cNvSpPr/>
          <p:nvPr/>
        </p:nvSpPr>
        <p:spPr>
          <a:xfrm>
            <a:off x="80375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8"/>
          <p:cNvSpPr/>
          <p:nvPr/>
        </p:nvSpPr>
        <p:spPr>
          <a:xfrm>
            <a:off x="1263300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8"/>
          <p:cNvSpPr/>
          <p:nvPr/>
        </p:nvSpPr>
        <p:spPr>
          <a:xfrm>
            <a:off x="1263300" y="2408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8"/>
          <p:cNvSpPr/>
          <p:nvPr/>
        </p:nvSpPr>
        <p:spPr>
          <a:xfrm>
            <a:off x="1263300" y="31519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8"/>
          <p:cNvSpPr/>
          <p:nvPr/>
        </p:nvSpPr>
        <p:spPr>
          <a:xfrm>
            <a:off x="80375" y="3139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8"/>
          <p:cNvSpPr/>
          <p:nvPr/>
        </p:nvSpPr>
        <p:spPr>
          <a:xfrm>
            <a:off x="3655217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8"/>
          <p:cNvSpPr/>
          <p:nvPr/>
        </p:nvSpPr>
        <p:spPr>
          <a:xfrm>
            <a:off x="2489400" y="2398454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8"/>
          <p:cNvSpPr/>
          <p:nvPr/>
        </p:nvSpPr>
        <p:spPr>
          <a:xfrm>
            <a:off x="2490342" y="3139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8"/>
          <p:cNvSpPr/>
          <p:nvPr/>
        </p:nvSpPr>
        <p:spPr>
          <a:xfrm>
            <a:off x="3685283" y="31318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8"/>
          <p:cNvSpPr/>
          <p:nvPr/>
        </p:nvSpPr>
        <p:spPr>
          <a:xfrm>
            <a:off x="4940492" y="2388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9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spécifiques à la mathématique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6" name="Google Shape;676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7" name="Google Shape;6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400" y="1298775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0750" y="16776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0" y="16776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29"/>
          <p:cNvSpPr/>
          <p:nvPr/>
        </p:nvSpPr>
        <p:spPr>
          <a:xfrm>
            <a:off x="80400" y="2408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29"/>
          <p:cNvSpPr/>
          <p:nvPr/>
        </p:nvSpPr>
        <p:spPr>
          <a:xfrm>
            <a:off x="4924492" y="16550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9"/>
          <p:cNvSpPr/>
          <p:nvPr/>
        </p:nvSpPr>
        <p:spPr>
          <a:xfrm>
            <a:off x="2500388" y="16776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29"/>
          <p:cNvSpPr/>
          <p:nvPr/>
        </p:nvSpPr>
        <p:spPr>
          <a:xfrm>
            <a:off x="3674708" y="24085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29"/>
          <p:cNvSpPr/>
          <p:nvPr/>
        </p:nvSpPr>
        <p:spPr>
          <a:xfrm>
            <a:off x="6156042" y="16550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0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Modifier une activité existante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90" name="Google Shape;6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850" y="1554575"/>
            <a:ext cx="3317450" cy="13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9300" y="1512775"/>
            <a:ext cx="3362300" cy="25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30"/>
          <p:cNvSpPr/>
          <p:nvPr/>
        </p:nvSpPr>
        <p:spPr>
          <a:xfrm>
            <a:off x="3216193" y="16112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30"/>
          <p:cNvSpPr/>
          <p:nvPr/>
        </p:nvSpPr>
        <p:spPr>
          <a:xfrm>
            <a:off x="6630343" y="16112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1"/>
          <p:cNvSpPr txBox="1"/>
          <p:nvPr>
            <p:ph type="title"/>
          </p:nvPr>
        </p:nvSpPr>
        <p:spPr>
          <a:xfrm>
            <a:off x="747925" y="225025"/>
            <a:ext cx="57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idées, des activités ou du support ?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9" name="Google Shape;699;p3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0" name="Google Shape;700;p31"/>
          <p:cNvSpPr txBox="1"/>
          <p:nvPr>
            <p:ph type="title"/>
          </p:nvPr>
        </p:nvSpPr>
        <p:spPr>
          <a:xfrm>
            <a:off x="880225" y="1338775"/>
            <a:ext cx="6814500" cy="33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teacher.desmos.com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4"/>
              </a:rPr>
              <a:t>desmosfr.ca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5"/>
              </a:rPr>
              <a:t>Pédagogues Desmos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Les maths autrement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esmathsautrement.ca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9"/>
              </a:rPr>
              <a:t>Guide Genially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2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 CL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6" name="Google Shape;706;p32"/>
          <p:cNvSpPr txBox="1"/>
          <p:nvPr>
            <p:ph type="title"/>
          </p:nvPr>
        </p:nvSpPr>
        <p:spPr>
          <a:xfrm>
            <a:off x="880225" y="1414975"/>
            <a:ext cx="68145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Collection </a:t>
            </a: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Introduction à CL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Webinaires</a:t>
            </a: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CL de Desmos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Documentation</a:t>
            </a: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CL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7" name="Google Shape;70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99975" y="460175"/>
            <a:ext cx="6858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3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3" name="Google Shape;713;p3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724" y="7896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33"/>
          <p:cNvSpPr txBox="1"/>
          <p:nvPr/>
        </p:nvSpPr>
        <p:spPr>
          <a:xfrm>
            <a:off x="7500000" y="450895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5" name="Google Shape;715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34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1" name="Google Shape;721;p34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2" name="Google Shape;722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3" name="Google Shape;723;p34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5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3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0" name="Google Shape;730;p3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1" name="Google Shape;731;p35"/>
          <p:cNvSpPr txBox="1"/>
          <p:nvPr>
            <p:ph idx="1" type="body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36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37" name="Google Shape;7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36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39" name="Google Shape;739;p36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0" name="Google Shape;740;p36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1" name="Google Shape;741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