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embeddedFontLst>
    <p:embeddedFont>
      <p:font typeface="Sniglet"/>
      <p:regular r:id="rId19"/>
    </p:embeddedFont>
    <p:embeddedFont>
      <p:font typeface="Dosis"/>
      <p:regular r:id="rId20"/>
      <p:bold r:id="rId21"/>
    </p:embeddedFont>
    <p:embeddedFont>
      <p:font typeface="Ubuntu"/>
      <p:regular r:id="rId22"/>
      <p:bold r:id="rId23"/>
      <p:italic r:id="rId24"/>
      <p:boldItalic r:id="rId25"/>
    </p:embeddedFont>
    <p:embeddedFont>
      <p:font typeface="Nunito"/>
      <p:regular r:id="rId26"/>
      <p:bold r:id="rId27"/>
      <p:italic r:id="rId28"/>
      <p:boldItalic r:id="rId29"/>
    </p:embeddedFont>
    <p:embeddedFont>
      <p:font typeface="Viga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osis-regular.fntdata"/><Relationship Id="rId22" Type="http://schemas.openxmlformats.org/officeDocument/2006/relationships/font" Target="fonts/Ubuntu-regular.fntdata"/><Relationship Id="rId21" Type="http://schemas.openxmlformats.org/officeDocument/2006/relationships/font" Target="fonts/Dosis-bold.fntdata"/><Relationship Id="rId24" Type="http://schemas.openxmlformats.org/officeDocument/2006/relationships/font" Target="fonts/Ubuntu-italic.fntdata"/><Relationship Id="rId23" Type="http://schemas.openxmlformats.org/officeDocument/2006/relationships/font" Target="fonts/Ubuntu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Nunito-regular.fntdata"/><Relationship Id="rId25" Type="http://schemas.openxmlformats.org/officeDocument/2006/relationships/font" Target="fonts/Ubuntu-boldItalic.fntdata"/><Relationship Id="rId28" Type="http://schemas.openxmlformats.org/officeDocument/2006/relationships/font" Target="fonts/Nunito-italic.fntdata"/><Relationship Id="rId27" Type="http://schemas.openxmlformats.org/officeDocument/2006/relationships/font" Target="fonts/Nunito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Nunito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schemas.openxmlformats.org/officeDocument/2006/relationships/font" Target="fonts/Viga-regular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Sniglet-regular.fntdata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wooclap.com/XHYSDY" TargetMode="External"/><Relationship Id="rId3" Type="http://schemas.openxmlformats.org/officeDocument/2006/relationships/hyperlink" Target="http://www.wooclap.com/XHYSDY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357315992/editor/" TargetMode="Externa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hyperlink" Target="https://scratch.mit.edu/projects/154511043/editor" TargetMode="External"/><Relationship Id="rId5" Type="http://schemas.openxmlformats.org/officeDocument/2006/relationships/hyperlink" Target="https://scratch.mit.edu/projects/277691507/editor" TargetMode="External"/><Relationship Id="rId6" Type="http://schemas.openxmlformats.org/officeDocument/2006/relationships/hyperlink" Target="https://scratch.mit.edu/projects/277691668/editor" TargetMode="External"/><Relationship Id="rId7" Type="http://schemas.openxmlformats.org/officeDocument/2006/relationships/hyperlink" Target="https://scratch.mit.edu/projects/293334767/editor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357315992/editor/" TargetMode="Externa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hyperlink" Target="https://scratch.mit.edu/projects/154511043/editor" TargetMode="External"/><Relationship Id="rId5" Type="http://schemas.openxmlformats.org/officeDocument/2006/relationships/hyperlink" Target="https://scratch.mit.edu/projects/277691507/editor" TargetMode="External"/><Relationship Id="rId6" Type="http://schemas.openxmlformats.org/officeDocument/2006/relationships/hyperlink" Target="https://scratch.mit.edu/projects/277691668/editor" TargetMode="External"/><Relationship Id="rId7" Type="http://schemas.openxmlformats.org/officeDocument/2006/relationships/hyperlink" Target="https://scratch.mit.edu/projects/293334767/editor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desmos.com/join/xwshhb?lang=fr" TargetMode="External"/><Relationship Id="rId3" Type="http://schemas.openxmlformats.org/officeDocument/2006/relationships/hyperlink" Target="https://teacher.desmos.com/activitybuilder/custom/5ebc069d3e5e5e0c774115e0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33399339/editor" TargetMode="External"/><Relationship Id="rId3" Type="http://schemas.openxmlformats.org/officeDocument/2006/relationships/hyperlink" Target="https://scratch.mit.edu/projects/176985648/editor" TargetMode="External"/><Relationship Id="rId4" Type="http://schemas.openxmlformats.org/officeDocument/2006/relationships/hyperlink" Target="https://scratch.mit.edu/projects/357319972/editor/" TargetMode="External"/><Relationship Id="rId5" Type="http://schemas.openxmlformats.org/officeDocument/2006/relationships/hyperlink" Target="https://scratch.mit.edu/projects/358281224/editor/" TargetMode="External"/><Relationship Id="rId6" Type="http://schemas.openxmlformats.org/officeDocument/2006/relationships/hyperlink" Target="https://scratch.mit.edu/projects/141976799/editor" TargetMode="External"/><Relationship Id="rId7" Type="http://schemas.openxmlformats.org/officeDocument/2006/relationships/hyperlink" Target="https://scratch.mit.edu/projects/357318983/editor/" TargetMode="External"/><Relationship Id="rId8" Type="http://schemas.openxmlformats.org/officeDocument/2006/relationships/hyperlink" Target="https://scratch.mit.edu/projects/130842168/editor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33399339/editor" TargetMode="External"/><Relationship Id="rId3" Type="http://schemas.openxmlformats.org/officeDocument/2006/relationships/hyperlink" Target="https://scratch.mit.edu/projects/176985648/editor" TargetMode="External"/><Relationship Id="rId4" Type="http://schemas.openxmlformats.org/officeDocument/2006/relationships/hyperlink" Target="https://scratch.mit.edu/projects/357319972/editor/" TargetMode="External"/><Relationship Id="rId5" Type="http://schemas.openxmlformats.org/officeDocument/2006/relationships/hyperlink" Target="https://scratch.mit.edu/projects/358281224/editor/" TargetMode="External"/><Relationship Id="rId6" Type="http://schemas.openxmlformats.org/officeDocument/2006/relationships/hyperlink" Target="https://scratch.mit.edu/projects/141976799/editor" TargetMode="External"/><Relationship Id="rId7" Type="http://schemas.openxmlformats.org/officeDocument/2006/relationships/hyperlink" Target="https://scratch.mit.edu/projects/357318983/editor/" TargetMode="External"/><Relationship Id="rId8" Type="http://schemas.openxmlformats.org/officeDocument/2006/relationships/hyperlink" Target="https://scratch.mit.edu/projects/130842168/editor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33399339/editor" TargetMode="External"/><Relationship Id="rId3" Type="http://schemas.openxmlformats.org/officeDocument/2006/relationships/hyperlink" Target="https://scratch.mit.edu/projects/176985648/editor" TargetMode="External"/><Relationship Id="rId4" Type="http://schemas.openxmlformats.org/officeDocument/2006/relationships/hyperlink" Target="https://scratch.mit.edu/projects/357319972/editor/" TargetMode="External"/><Relationship Id="rId5" Type="http://schemas.openxmlformats.org/officeDocument/2006/relationships/hyperlink" Target="https://scratch.mit.edu/projects/358281224/editor/" TargetMode="External"/><Relationship Id="rId6" Type="http://schemas.openxmlformats.org/officeDocument/2006/relationships/hyperlink" Target="https://scratch.mit.edu/projects/141976799/editor" TargetMode="External"/><Relationship Id="rId7" Type="http://schemas.openxmlformats.org/officeDocument/2006/relationships/hyperlink" Target="https://scratch.mit.edu/projects/357318983/editor/" TargetMode="External"/><Relationship Id="rId8" Type="http://schemas.openxmlformats.org/officeDocument/2006/relationships/hyperlink" Target="https://scratch.mit.edu/projects/130842168/editor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ath%c3%a9matique-science-et-technologie/scratchmathematique1" TargetMode="External"/><Relationship Id="rId3" Type="http://schemas.openxmlformats.org/officeDocument/2006/relationships/hyperlink" Target="https://campus.recit.qc.ca/math%c3%a9matique-science-et-technologie/scratchpremierspas" TargetMode="External"/><Relationship Id="rId4" Type="http://schemas.openxmlformats.org/officeDocument/2006/relationships/hyperlink" Target="https://padlet.com/rioux_stephanie/scratch" TargetMode="External"/><Relationship Id="rId11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10" Type="http://schemas.openxmlformats.org/officeDocument/2006/relationships/hyperlink" Target="http://www.education.gouv.qc.ca/fileadmin/site_web/documents/ministere/Cadre-reference-competence-num.pdf" TargetMode="External"/><Relationship Id="rId9" Type="http://schemas.openxmlformats.org/officeDocument/2006/relationships/hyperlink" Target="https://docs.google.com/presentation/d/1uT3__XHDs62l-N2Ic7ku1wJZReJxhCzPkK7_MdwBpCw/edit?usp=sharing" TargetMode="External"/><Relationship Id="rId5" Type="http://schemas.openxmlformats.org/officeDocument/2006/relationships/hyperlink" Target="https://docs.google.com/spreadsheets/d/1hWJM3_F-5miQ7z5ioTb7M4mGA_XJKdYkcP4EPwlgk9c/edit#gid=0" TargetMode="External"/><Relationship Id="rId6" Type="http://schemas.openxmlformats.org/officeDocument/2006/relationships/hyperlink" Target="https://www.youtube.com/playlist?list=PLbE85KlaADWnn-vHutGey_JJEAwpkFsGE" TargetMode="External"/><Relationship Id="rId7" Type="http://schemas.openxmlformats.org/officeDocument/2006/relationships/hyperlink" Target="https://www.youtube.com/playlist?list=PLbE85KlaADWkJr8wLE12PM8iKgS9tpFDt" TargetMode="External"/><Relationship Id="rId8" Type="http://schemas.openxmlformats.org/officeDocument/2006/relationships/hyperlink" Target="mailto:equipe@recitmst.qc.ca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s://www.facebook.com/RECITMST2020/" TargetMode="External"/><Relationship Id="rId4" Type="http://schemas.openxmlformats.org/officeDocument/2006/relationships/hyperlink" Target="https://twitter.com/recitmst" TargetMode="External"/><Relationship Id="rId5" Type="http://schemas.openxmlformats.org/officeDocument/2006/relationships/hyperlink" Target="https://www.youtube.com/channel/UC7IcadI_rZFwso9N81PYqF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2"/>
              </a:rPr>
              <a:t>www.wooclap.com/</a:t>
            </a:r>
            <a:r>
              <a:rPr b="1" lang="en" sz="18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XHYSDY</a:t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781c581e6f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781c581e6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781c581e6f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781c581e6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Carré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https://scratch.mit.edu/projects/357315992/editor/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Triangle équilatéral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https://scratch.mit.edu/projects/357316433/editor/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Dessiner des quadrilatères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https://scratch.mit.edu/projects/154511043/editor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https://scratch.mit.edu/projects/277691507/editor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x10: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https://scratch.mit.edu/projects/277691668/editor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Projet créatif: les 3 fleurs: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https://scratch.mit.edu/projects/293334767/editor/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807cb297af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807cb297a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Carré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https://scratch.mit.edu/projects/357315992/editor/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Triangle équilatéral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https://scratch.mit.edu/projects/357316433/editor/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Dessiner des quadrilatères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https://scratch.mit.edu/projects/154511043/editor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https://scratch.mit.edu/projects/277691507/editor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x10: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https://scratch.mit.edu/projects/277691668/editor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Projet créatif: les 3 fleurs: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https://scratch.mit.edu/projects/293334767/editor/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879d459c1c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879d459c1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f96fffd7d2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f96fffd7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https://student.desmos.com/join/xwshhb?lang=fr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l’activité: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https://teacher.desmos.com/activitybuilder/custom/5ebc069d3e5e5e0c774115e0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807cb297af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807cb297af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Somme de 2 nombres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https://scratch.mit.edu/projects/133399339/editor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Moyenne de 4 nombres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https://scratch.mit.edu/projects/176985648/editor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Aire et périmètre d’un rectangle</a:t>
            </a:r>
            <a:r>
              <a:rPr lang="en" sz="1200"/>
              <a:t>: </a:t>
            </a:r>
            <a:r>
              <a:rPr lang="en" sz="1200" u="sng">
                <a:hlinkClick r:id="rId4"/>
              </a:rPr>
              <a:t>https://scratch.mit.edu/projects/357319972/editor/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Rabais et taxes: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https://scratch.mit.edu/projects/358281224/editor/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Résolution d’équation du type ax+b=c</a:t>
            </a:r>
            <a:r>
              <a:rPr lang="en" sz="1200"/>
              <a:t>: </a:t>
            </a:r>
            <a:r>
              <a:rPr lang="en" sz="1200" u="sng">
                <a:hlinkClick r:id="rId6"/>
              </a:rPr>
              <a:t>https://scratch.mit.edu/projects/141976799/editor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Relation de Pythagore: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https://scratch.mit.edu/projects/357318983/editor/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Équation de la droite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8"/>
              </a:rPr>
              <a:t>https://scratch.mit.edu/projects/130842168/editor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781c581e6f_0_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781c581e6f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Somme de 2 nombres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https://scratch.mit.edu/projects/133399339/editor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Moyenne de 4 nombres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https://scratch.mit.edu/projects/176985648/editor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Aire et périmètre d’un rectangle</a:t>
            </a:r>
            <a:r>
              <a:rPr lang="en" sz="1200"/>
              <a:t>: </a:t>
            </a:r>
            <a:r>
              <a:rPr lang="en" sz="1200" u="sng">
                <a:hlinkClick r:id="rId4"/>
              </a:rPr>
              <a:t>https://scratch.mit.edu/projects/357319972/editor/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Rabais et taxes: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https://scratch.mit.edu/projects/358281224/editor/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Résolution d’équation du type ax+b=c</a:t>
            </a:r>
            <a:r>
              <a:rPr lang="en" sz="1200"/>
              <a:t>: </a:t>
            </a:r>
            <a:r>
              <a:rPr lang="en" sz="1200" u="sng">
                <a:hlinkClick r:id="rId6"/>
              </a:rPr>
              <a:t>https://scratch.mit.edu/projects/141976799/editor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Relation de Pythagore: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https://scratch.mit.edu/projects/357318983/editor/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Équation de la droite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8"/>
              </a:rPr>
              <a:t>https://scratch.mit.edu/projects/130842168/editor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f96fffd7d2_0_10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f96fffd7d2_0_10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Somme de 2 nombres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https://scratch.mit.edu/projects/133399339/editor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Moyenne de 4 nombres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https://scratch.mit.edu/projects/176985648/editor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Aire et périmètre d’un rectangle</a:t>
            </a:r>
            <a:r>
              <a:rPr lang="en" sz="1200"/>
              <a:t>: </a:t>
            </a:r>
            <a:r>
              <a:rPr lang="en" sz="1200" u="sng">
                <a:hlinkClick r:id="rId4"/>
              </a:rPr>
              <a:t>https://scratch.mit.edu/projects/357319972/editor/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Rabais et taxes: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https://scratch.mit.edu/projects/358281224/editor/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Résolution d’équation du type ax+b=c</a:t>
            </a:r>
            <a:r>
              <a:rPr lang="en" sz="1200"/>
              <a:t>: </a:t>
            </a:r>
            <a:r>
              <a:rPr lang="en" sz="1200" u="sng">
                <a:hlinkClick r:id="rId6"/>
              </a:rPr>
              <a:t>https://scratch.mit.edu/projects/141976799/editor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Relation de Pythagore: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https://scratch.mit.edu/projects/357318983/editor/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Équation de la droite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8"/>
              </a:rPr>
              <a:t>https://scratch.mit.edu/projects/130842168/editor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f96fffd7d2_0_5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f96fffd7d2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en mathématique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https://campus.recit.qc.ca/math%c3%a9matique-science-et-technologie/scratchmathematique1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https://campus.recit.qc.ca/math%c3%a9matique-science-et-technologie/scratchpremierspas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Padlet d’idées</a:t>
            </a:r>
            <a:r>
              <a:rPr lang="en" sz="1200"/>
              <a:t>:</a:t>
            </a:r>
            <a:r>
              <a:rPr lang="en" sz="1200" u="sng">
                <a:solidFill>
                  <a:schemeClr val="hlink"/>
                </a:solidFill>
                <a:hlinkClick r:id="rId4"/>
              </a:rPr>
              <a:t>https://padlet.com/rioux_stephanie/scratch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Leçons de programmation: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https://docs.google.com/spreadsheets/d/1hWJM3_F-5miQ7z5ioTb7M4mGA_XJKdYkcP4EPwlgk9c/edit#gid=0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Tutoriels Scratch en math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6"/>
              </a:rPr>
              <a:t>https://www.youtube.com/playlist?list=PLbE85KlaADWnn-vHutGey_JJEAwpkFsGE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https://www.youtube.com/playlist?list=PLbE85KlaADWkJr8wLE12PM8iKgS9tpFDt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latin typeface="Ubuntu"/>
                <a:ea typeface="Ubuntu"/>
                <a:cs typeface="Ubuntu"/>
                <a:sym typeface="Ubuntu"/>
                <a:hlinkClick r:id="rId8"/>
              </a:rPr>
              <a:t>equipe@recitmst.qc.ca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Différenciation: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https://docs.google.com/presentation/d/1uT3__XHDs62l-N2Ic7ku1wJZReJxhCzPkK7_MdwBpCw/edit?usp=sharing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Cadre de référence de la compétence numérique: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http://www.education.gouv.qc.ca/fileadmin/site_web/documents/ministere/Cadre-reference-competence-num.pdf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Plan d’action numérique (PAN):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http://www.education.gouv.qc.ca/references/tx-solrtyperecherchepublicationtx-solrpublicationnouveaute/resultats-de-la-recherche/detail/article/plan-daction-numerique-en-education-et-en-enseignement-superieur/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hyperlink" Target="https://monurl.ca/scratch22102021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Relationship Id="rId8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4" Type="http://schemas.openxmlformats.org/officeDocument/2006/relationships/hyperlink" Target="http://www.education.gouv.qc.ca/fileadmin/site_web/documents/ministere/Cadre-reference-competence-num.pdf" TargetMode="External"/><Relationship Id="rId5" Type="http://schemas.openxmlformats.org/officeDocument/2006/relationships/hyperlink" Target="http://www.education.gouv.qc.ca/fileadmin/site_web/documents/ministere/Usage-pedagogique-programmation-informatique.pdf" TargetMode="External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293334767/editor/" TargetMode="External"/><Relationship Id="rId10" Type="http://schemas.openxmlformats.org/officeDocument/2006/relationships/hyperlink" Target="https://scratch.mit.edu/projects/277691668/editor" TargetMode="External"/><Relationship Id="rId13" Type="http://schemas.openxmlformats.org/officeDocument/2006/relationships/hyperlink" Target="https://youtu.be/IS_-V0bICeM" TargetMode="External"/><Relationship Id="rId12" Type="http://schemas.openxmlformats.org/officeDocument/2006/relationships/hyperlink" Target="https://youtu.be/Ln05pjPuFxI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cratch.mit.edu/projects/357315992/editor/" TargetMode="External"/><Relationship Id="rId4" Type="http://schemas.openxmlformats.org/officeDocument/2006/relationships/hyperlink" Target="https://youtu.be/yoEj7ah5Syc" TargetMode="External"/><Relationship Id="rId9" Type="http://schemas.openxmlformats.org/officeDocument/2006/relationships/hyperlink" Target="https://youtu.be/J68ZVy2Gfik" TargetMode="External"/><Relationship Id="rId15" Type="http://schemas.openxmlformats.org/officeDocument/2006/relationships/image" Target="../media/image6.png"/><Relationship Id="rId14" Type="http://schemas.openxmlformats.org/officeDocument/2006/relationships/hyperlink" Target="https://youtu.be/RsSjMk3V5uA" TargetMode="External"/><Relationship Id="rId5" Type="http://schemas.openxmlformats.org/officeDocument/2006/relationships/hyperlink" Target="https://scratch.mit.edu/projects/357316433/editor/" TargetMode="External"/><Relationship Id="rId6" Type="http://schemas.openxmlformats.org/officeDocument/2006/relationships/hyperlink" Target="https://youtu.be/Ju9WvQgktzM" TargetMode="External"/><Relationship Id="rId7" Type="http://schemas.openxmlformats.org/officeDocument/2006/relationships/hyperlink" Target="https://scratch.mit.edu/projects/154511043/editor" TargetMode="External"/><Relationship Id="rId8" Type="http://schemas.openxmlformats.org/officeDocument/2006/relationships/hyperlink" Target="https://scratch.mit.edu/projects/277691507/editor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hyperlink" Target="https://scratch.mit.edu/projects/380722893/editor" TargetMode="External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hyperlink" Target="https://scratch.mit.edu/projects/277690822/editor" TargetMode="External"/><Relationship Id="rId7" Type="http://schemas.openxmlformats.org/officeDocument/2006/relationships/hyperlink" Target="https://scratch.mit.edu/projects/277691268/editor" TargetMode="External"/><Relationship Id="rId8" Type="http://schemas.openxmlformats.org/officeDocument/2006/relationships/hyperlink" Target="https://scratch.mit.edu/projects/277692550/editor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teacher.desmos.com/activitybuilder/custom/5ebc069d3e5e5e0c774115e0" TargetMode="External"/><Relationship Id="rId4" Type="http://schemas.openxmlformats.org/officeDocument/2006/relationships/image" Target="../media/image17.png"/><Relationship Id="rId5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141976799/editor" TargetMode="External"/><Relationship Id="rId10" Type="http://schemas.openxmlformats.org/officeDocument/2006/relationships/hyperlink" Target="https://scratch.mit.edu/projects/358281224/editor/" TargetMode="External"/><Relationship Id="rId13" Type="http://schemas.openxmlformats.org/officeDocument/2006/relationships/hyperlink" Target="https://youtu.be/glaQrf8ZuD4" TargetMode="External"/><Relationship Id="rId12" Type="http://schemas.openxmlformats.org/officeDocument/2006/relationships/hyperlink" Target="https://scratch.mit.edu/projects/357318983/editor/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scratch.mit.edu/projects/133399339/editor" TargetMode="External"/><Relationship Id="rId4" Type="http://schemas.openxmlformats.org/officeDocument/2006/relationships/hyperlink" Target="https://youtu.be/Zn8VLULg7zQ" TargetMode="External"/><Relationship Id="rId9" Type="http://schemas.openxmlformats.org/officeDocument/2006/relationships/hyperlink" Target="https://youtu.be/9fahJ9rpkKA" TargetMode="External"/><Relationship Id="rId14" Type="http://schemas.openxmlformats.org/officeDocument/2006/relationships/hyperlink" Target="https://scratch.mit.edu/projects/130842168/editor" TargetMode="External"/><Relationship Id="rId5" Type="http://schemas.openxmlformats.org/officeDocument/2006/relationships/hyperlink" Target="https://scratch.mit.edu/projects/176985648/editor" TargetMode="External"/><Relationship Id="rId6" Type="http://schemas.openxmlformats.org/officeDocument/2006/relationships/hyperlink" Target="https://youtu.be/YbovlKuATtc" TargetMode="External"/><Relationship Id="rId7" Type="http://schemas.openxmlformats.org/officeDocument/2006/relationships/hyperlink" Target="https://scratch.mit.edu/projects/357316433/editor/" TargetMode="External"/><Relationship Id="rId8" Type="http://schemas.openxmlformats.org/officeDocument/2006/relationships/hyperlink" Target="https://scratch.mit.edu/projects/357319972/editor/" TargetMode="External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296381371/editor" TargetMode="External"/><Relationship Id="rId10" Type="http://schemas.openxmlformats.org/officeDocument/2006/relationships/hyperlink" Target="https://youtu.be/ecKLXHs7jow" TargetMode="External"/><Relationship Id="rId12" Type="http://schemas.openxmlformats.org/officeDocument/2006/relationships/hyperlink" Target="https://youtu.be/9Wx6A-bYR3w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scratch.mit.edu/projects/277690822/editor" TargetMode="External"/><Relationship Id="rId4" Type="http://schemas.openxmlformats.org/officeDocument/2006/relationships/hyperlink" Target="https://youtu.be/lPhX7MlJpnk" TargetMode="External"/><Relationship Id="rId9" Type="http://schemas.openxmlformats.org/officeDocument/2006/relationships/hyperlink" Target="https://scratch.mit.edu/projects/296377685/editor" TargetMode="External"/><Relationship Id="rId5" Type="http://schemas.openxmlformats.org/officeDocument/2006/relationships/hyperlink" Target="https://scratch.mit.edu/projects/231170231/editor" TargetMode="External"/><Relationship Id="rId6" Type="http://schemas.openxmlformats.org/officeDocument/2006/relationships/hyperlink" Target="https://youtu.be/bZQE5PVpeXM" TargetMode="External"/><Relationship Id="rId7" Type="http://schemas.openxmlformats.org/officeDocument/2006/relationships/hyperlink" Target="https://scratch.mit.edu/projects/334920618/editor/" TargetMode="External"/><Relationship Id="rId8" Type="http://schemas.openxmlformats.org/officeDocument/2006/relationships/hyperlink" Target="https://youtu.be/Uv46VPIQfU0" TargetMode="External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hyperlink" Target="https://recitmst.qc.ca/Scratch-generalisation-de-calculs" TargetMode="External"/><Relationship Id="rId10" Type="http://schemas.openxmlformats.org/officeDocument/2006/relationships/hyperlink" Target="https://recitmst.qc.ca/Scratch-dessin-geometrique" TargetMode="External"/><Relationship Id="rId12" Type="http://schemas.openxmlformats.org/officeDocument/2006/relationships/hyperlink" Target="https://recitmst.qc.ca/Scratch-generalisation-de-calculs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campus.recit.qc.ca/math%c3%a9matique-science-et-technologie/scratchmathematique1" TargetMode="External"/><Relationship Id="rId4" Type="http://schemas.openxmlformats.org/officeDocument/2006/relationships/hyperlink" Target="https://campus.recit.qc.ca/course/view.php?id=276" TargetMode="External"/><Relationship Id="rId9" Type="http://schemas.openxmlformats.org/officeDocument/2006/relationships/hyperlink" Target="https://www.youtube.com/playlist?list=PLbE85KlaADWkJr8wLE12PM8iKgS9tpFDt" TargetMode="External"/><Relationship Id="rId5" Type="http://schemas.openxmlformats.org/officeDocument/2006/relationships/hyperlink" Target="https://campus.recit.qc.ca/math%c3%a9matique-science-et-technologie/scratchpremierspas" TargetMode="External"/><Relationship Id="rId6" Type="http://schemas.openxmlformats.org/officeDocument/2006/relationships/hyperlink" Target="https://padlet.com/rioux_stephanie/scratch" TargetMode="External"/><Relationship Id="rId7" Type="http://schemas.openxmlformats.org/officeDocument/2006/relationships/hyperlink" Target="https://docs.google.com/spreadsheets/d/1fmb39gcwBgvFr2BSUe75QQQ7-0qZ_Ekx0dck1zSzxIE/edit#gid=0" TargetMode="External"/><Relationship Id="rId8" Type="http://schemas.openxmlformats.org/officeDocument/2006/relationships/hyperlink" Target="https://www.youtube.com/playlist?list=PLbE85KlaADWnn-vHutGey_JJEAwpkFsGE" TargetMode="External"/></Relationships>
</file>

<file path=ppt/slides/_rels/slide14.xml.rels><?xml version="1.0" encoding="UTF-8" standalone="yes"?><Relationships xmlns="http://schemas.openxmlformats.org/package/2006/relationships"><Relationship Id="rId10" Type="http://schemas.openxmlformats.org/officeDocument/2006/relationships/image" Target="../media/image16.gif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14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/>
          <p:nvPr>
            <p:ph type="ctrTitle"/>
          </p:nvPr>
        </p:nvSpPr>
        <p:spPr>
          <a:xfrm>
            <a:off x="565900" y="596199"/>
            <a:ext cx="6215100" cy="203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Viga"/>
                <a:ea typeface="Viga"/>
                <a:cs typeface="Viga"/>
                <a:sym typeface="Viga"/>
              </a:rPr>
              <a:t>Scratch en mathématique au secondaire</a:t>
            </a:r>
            <a:endParaRPr sz="4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CSSMB - 22 octobre 2021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26" name="Google Shape;526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3550" y="912425"/>
            <a:ext cx="1626950" cy="162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Google Shape;53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13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3" name="Google Shape;533;p1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34" name="Google Shape;53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13"/>
          <p:cNvSpPr txBox="1"/>
          <p:nvPr/>
        </p:nvSpPr>
        <p:spPr>
          <a:xfrm>
            <a:off x="2194650" y="3922725"/>
            <a:ext cx="52731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monurl.ca/scratch22102021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6" name="Google Shape;536;p13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3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3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7" name="Google Shape;537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4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43" name="Google Shape;543;p14"/>
          <p:cNvSpPr txBox="1"/>
          <p:nvPr>
            <p:ph idx="1" type="body"/>
          </p:nvPr>
        </p:nvSpPr>
        <p:spPr>
          <a:xfrm>
            <a:off x="747925" y="1302825"/>
            <a:ext cx="6826800" cy="30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</a:t>
            </a: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our mieux vous connaître…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la programmation? Pourquoi Scratch?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 dessin géométrique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La généralisation de calculs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aller un peu plus loin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Idées et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4" name="Google Shape;544;p14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programmation informatique avec Scratch, je me situe… 😺💻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0" name="Google Shape;550;p1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1" name="Google Shape;55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950" y="1656149"/>
            <a:ext cx="7911474" cy="205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6"/>
          <p:cNvSpPr txBox="1"/>
          <p:nvPr>
            <p:ph idx="4294967295" type="subTitle"/>
          </p:nvPr>
        </p:nvSpPr>
        <p:spPr>
          <a:xfrm>
            <a:off x="1611599" y="222100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faire de la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informatique en classe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7" name="Google Shape;557;p16"/>
          <p:cNvSpPr txBox="1"/>
          <p:nvPr>
            <p:ph idx="4294967295" type="body"/>
          </p:nvPr>
        </p:nvSpPr>
        <p:spPr>
          <a:xfrm>
            <a:off x="681425" y="1060350"/>
            <a:ext cx="8186700" cy="3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Engagement, motivation, faire des maths autrement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PFEQ, arithmétique, géométrie, algèbre, probabilités, statistiques, maths financières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Pensée algébrique, pensée informatique, pensée algorithmique</a:t>
            </a:r>
            <a:endParaRPr sz="18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Mesure 02 du Plan d’action numérique (PAN)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Document du MEQ «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L’usage pédagogique de la programmation informatique</a:t>
            </a: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8" name="Google Shape;558;p1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7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4" name="Google Shape;564;p17"/>
          <p:cNvSpPr txBox="1"/>
          <p:nvPr/>
        </p:nvSpPr>
        <p:spPr>
          <a:xfrm>
            <a:off x="301725" y="986800"/>
            <a:ext cx="6582000" cy="29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Carré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Triangle équilatéral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Dessiner des quadrilatères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Étoile 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Étoile x10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Projet créatif: les 3 fleurs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Tuto1</a:t>
            </a:r>
            <a:r>
              <a:rPr lang="en" sz="2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Tuto2</a:t>
            </a:r>
            <a:r>
              <a:rPr lang="en" sz="2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Tuto3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5" name="Google Shape;565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721625" y="986800"/>
            <a:ext cx="4019175" cy="267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8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71" name="Google Shape;57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750" y="1068869"/>
            <a:ext cx="3503750" cy="251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5225" y="1020700"/>
            <a:ext cx="3189625" cy="261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7575" y="1808250"/>
            <a:ext cx="2240575" cy="276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4050" y="896475"/>
            <a:ext cx="1953550" cy="220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714475"/>
            <a:ext cx="2553115" cy="2276625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19"/>
          <p:cNvSpPr txBox="1"/>
          <p:nvPr>
            <p:ph idx="4294967295" type="subTitle"/>
          </p:nvPr>
        </p:nvSpPr>
        <p:spPr>
          <a:xfrm>
            <a:off x="598600" y="202000"/>
            <a:ext cx="8180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</a:t>
            </a: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vec variables, incrémentation et opérateurs mathématiques</a:t>
            </a:r>
            <a:endParaRPr b="1" sz="2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1" name="Google Shape;581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2" name="Google Shape;582;p19"/>
          <p:cNvSpPr txBox="1"/>
          <p:nvPr/>
        </p:nvSpPr>
        <p:spPr>
          <a:xfrm>
            <a:off x="460450" y="2389175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3" name="Google Shape;583;p19"/>
          <p:cNvSpPr txBox="1"/>
          <p:nvPr/>
        </p:nvSpPr>
        <p:spPr>
          <a:xfrm>
            <a:off x="8262888" y="1958025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4" name="Google Shape;584;p19"/>
          <p:cNvSpPr txBox="1"/>
          <p:nvPr/>
        </p:nvSpPr>
        <p:spPr>
          <a:xfrm>
            <a:off x="2188788" y="885100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5" name="Google Shape;58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29075" y="2092526"/>
            <a:ext cx="2471075" cy="2564325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19"/>
          <p:cNvSpPr txBox="1"/>
          <p:nvPr/>
        </p:nvSpPr>
        <p:spPr>
          <a:xfrm>
            <a:off x="4474788" y="2180500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0"/>
          <p:cNvSpPr txBox="1"/>
          <p:nvPr>
            <p:ph idx="1" type="subTitle"/>
          </p:nvPr>
        </p:nvSpPr>
        <p:spPr>
          <a:xfrm>
            <a:off x="1691699" y="272350"/>
            <a:ext cx="5760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Idée pour piloter une activité Scratch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2" name="Google Shape;592;p20"/>
          <p:cNvSpPr txBox="1"/>
          <p:nvPr/>
        </p:nvSpPr>
        <p:spPr>
          <a:xfrm>
            <a:off x="5336750" y="1204575"/>
            <a:ext cx="31461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l’activité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93" name="Google Shape;59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4725" y="1765375"/>
            <a:ext cx="1974949" cy="181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7325" y="1495625"/>
            <a:ext cx="4213000" cy="169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2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0" name="Google Shape;600;p21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généralisation d’un calcul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1" name="Google Shape;601;p21"/>
          <p:cNvSpPr txBox="1"/>
          <p:nvPr/>
        </p:nvSpPr>
        <p:spPr>
          <a:xfrm>
            <a:off x="999550" y="924075"/>
            <a:ext cx="71427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Structure générale d’un programme </a:t>
            </a:r>
            <a:endParaRPr b="1"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02" name="Google Shape;60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6426" y="1786200"/>
            <a:ext cx="6531151" cy="2713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8" name="Google Shape;608;p22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généralisation d’un calcul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9" name="Google Shape;609;p22"/>
          <p:cNvSpPr txBox="1"/>
          <p:nvPr/>
        </p:nvSpPr>
        <p:spPr>
          <a:xfrm>
            <a:off x="1155275" y="944325"/>
            <a:ext cx="7142700" cy="32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Somme de 2 nombres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Moyenne de 4 nombres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7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Aire et périmètre d’un rectangle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Rabais et taxes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Résolution d’équation du type ax+b=c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Relation de Pythagore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Équation de la droite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5" name="Google Shape;615;p23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 aller plus loin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6" name="Google Shape;616;p23"/>
          <p:cNvSpPr txBox="1"/>
          <p:nvPr/>
        </p:nvSpPr>
        <p:spPr>
          <a:xfrm>
            <a:off x="1155275" y="944325"/>
            <a:ext cx="7142700" cy="37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Combiner généralisation de calculs et dessin géométrique: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Carrés et Pythagore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Triangle, Pythagore et trigonométrie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Les listes en arithmétique ou  en statistique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Facture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Moyenne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Moyenne pondérée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4"/>
          <p:cNvSpPr/>
          <p:nvPr/>
        </p:nvSpPr>
        <p:spPr>
          <a:xfrm>
            <a:off x="321475" y="1205500"/>
            <a:ext cx="6730800" cy="502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24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Partage de ressources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3" name="Google Shape;623;p24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4" name="Google Shape;624;p24"/>
          <p:cNvSpPr txBox="1"/>
          <p:nvPr>
            <p:ph idx="1" type="body"/>
          </p:nvPr>
        </p:nvSpPr>
        <p:spPr>
          <a:xfrm>
            <a:off x="321475" y="1264075"/>
            <a:ext cx="7725300" cy="36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Scratch en mathématique</a:t>
            </a:r>
            <a:endParaRPr sz="17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Plus loin avec Scratch en mathématique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Scratch pour tous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Padlet d’idées</a:t>
            </a:r>
            <a:endParaRPr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Leçons de programmation</a:t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 Scratch en math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 Scratch pour tous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Webinaire sur le dessin géométrique</a:t>
            </a:r>
            <a:endParaRPr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Webinaire </a:t>
            </a: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sur la généralisation de calculs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	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25"/>
          <p:cNvSpPr txBox="1"/>
          <p:nvPr>
            <p:ph idx="4294967295" type="ctrTitle"/>
          </p:nvPr>
        </p:nvSpPr>
        <p:spPr>
          <a:xfrm>
            <a:off x="508725" y="1598975"/>
            <a:ext cx="47706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30" name="Google Shape;63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25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■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■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■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32" name="Google Shape;632;p25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3" name="Google Shape;633;p25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4" name="Google Shape;634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79275" y="1281287"/>
            <a:ext cx="3276724" cy="133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