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5143500" cx="9144000"/>
  <p:notesSz cx="6858000" cy="9144000"/>
  <p:embeddedFontLst>
    <p:embeddedFont>
      <p:font typeface="Montserrat"/>
      <p:regular r:id="rId20"/>
      <p:bold r:id="rId21"/>
      <p:italic r:id="rId22"/>
      <p:boldItalic r:id="rId23"/>
    </p:embeddedFont>
    <p:embeddedFont>
      <p:font typeface="Montserrat Light"/>
      <p:regular r:id="rId24"/>
      <p:bold r:id="rId25"/>
      <p:italic r:id="rId26"/>
      <p:boldItalic r:id="rId27"/>
    </p:embeddedFont>
    <p:embeddedFont>
      <p:font typeface="Montserrat ExtraBold"/>
      <p:bold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regular.fntdata"/><Relationship Id="rId22" Type="http://schemas.openxmlformats.org/officeDocument/2006/relationships/font" Target="fonts/Montserrat-italic.fntdata"/><Relationship Id="rId21" Type="http://schemas.openxmlformats.org/officeDocument/2006/relationships/font" Target="fonts/Montserrat-bold.fntdata"/><Relationship Id="rId24" Type="http://schemas.openxmlformats.org/officeDocument/2006/relationships/font" Target="fonts/MontserratLight-regular.fntdata"/><Relationship Id="rId23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MontserratLight-italic.fntdata"/><Relationship Id="rId25" Type="http://schemas.openxmlformats.org/officeDocument/2006/relationships/font" Target="fonts/MontserratLight-bold.fntdata"/><Relationship Id="rId28" Type="http://schemas.openxmlformats.org/officeDocument/2006/relationships/font" Target="fonts/MontserratExtraBold-bold.fntdata"/><Relationship Id="rId27" Type="http://schemas.openxmlformats.org/officeDocument/2006/relationships/font" Target="fonts/Montserrat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MontserratExtraBold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4778fb2ece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4778fb2e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4778fb2ece_0_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4778fb2ece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60298b71b3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60298b71b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5ffb350817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5ffb35081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4778fb2ece_0_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4778fb2ece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4778fb2ece_0_1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4778fb2ece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5ff35dba32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5ff35dba3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0abc7b01348634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90abc7b0134863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4778fb2ece_0_1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4778fb2ece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5400012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2302050" y="1223200"/>
            <a:ext cx="4539900" cy="2697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bg>
      <p:bgPr>
        <a:gradFill>
          <a:gsLst>
            <a:gs pos="0">
              <a:srgbClr val="4050E5"/>
            </a:gs>
            <a:gs pos="100000">
              <a:srgbClr val="C833FF"/>
            </a:gs>
          </a:gsLst>
          <a:lin ang="5400700" scaled="0"/>
        </a:gra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ctrTitle"/>
          </p:nvPr>
        </p:nvSpPr>
        <p:spPr>
          <a:xfrm>
            <a:off x="2438550" y="1811950"/>
            <a:ext cx="42669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2438550" y="2840054"/>
            <a:ext cx="4266900" cy="7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370425" y="1780800"/>
            <a:ext cx="4403100" cy="194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1pPr>
            <a:lvl2pPr indent="-368300" lvl="1" marL="914400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2pPr>
            <a:lvl3pPr indent="-368300" lvl="2" marL="1371600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3pPr>
            <a:lvl4pPr indent="-368300" lvl="3" marL="1828800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4pPr>
            <a:lvl5pPr indent="-368300" lvl="4" marL="2286000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5pPr>
            <a:lvl6pPr indent="-368300" lvl="5" marL="2743200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6pPr>
            <a:lvl7pPr indent="-368300" lvl="6" marL="3200400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7pPr>
            <a:lvl8pPr indent="-368300" lvl="7" marL="3657600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8pPr>
            <a:lvl9pPr indent="-368300" lvl="8" marL="4114800" algn="ctr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4"/>
          <p:cNvSpPr txBox="1"/>
          <p:nvPr/>
        </p:nvSpPr>
        <p:spPr>
          <a:xfrm>
            <a:off x="3593400" y="1162369"/>
            <a:ext cx="1957200" cy="6537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b="1" sz="7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844325" y="805325"/>
            <a:ext cx="4842600" cy="35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◦"/>
              <a:defRPr/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2pPr>
            <a:lvl3pPr indent="-368300" lvl="2" marL="13716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3pPr>
            <a:lvl4pPr indent="-368300" lvl="3" marL="18288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4pPr>
            <a:lvl5pPr indent="-368300" lvl="4" marL="22860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5pPr>
            <a:lvl6pPr indent="-368300" lvl="5" marL="27432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6pPr>
            <a:lvl7pPr indent="-368300" lvl="6" marL="32004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7pPr>
            <a:lvl8pPr indent="-368300" lvl="7" marL="365760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8pPr>
            <a:lvl9pPr indent="-368300" lvl="8" marL="4114800">
              <a:spcBef>
                <a:spcPts val="1000"/>
              </a:spcBef>
              <a:spcAft>
                <a:spcPts val="1000"/>
              </a:spcAft>
              <a:buSzPts val="2200"/>
              <a:buChar char="◦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 + Image">
  <p:cSld name="TITLE_AND_BODY_1">
    <p:bg>
      <p:bgPr>
        <a:gradFill>
          <a:gsLst>
            <a:gs pos="0">
              <a:srgbClr val="8790B9"/>
            </a:gs>
            <a:gs pos="100000">
              <a:srgbClr val="D4ECFF"/>
            </a:gs>
          </a:gsLst>
          <a:lin ang="5400700" scaled="0"/>
        </a:gra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/>
          <p:nvPr>
            <p:ph type="title"/>
          </p:nvPr>
        </p:nvSpPr>
        <p:spPr>
          <a:xfrm>
            <a:off x="699000" y="790150"/>
            <a:ext cx="3494700" cy="828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699000" y="1770225"/>
            <a:ext cx="3494700" cy="258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spcBef>
                <a:spcPts val="600"/>
              </a:spcBef>
              <a:spcAft>
                <a:spcPts val="0"/>
              </a:spcAft>
              <a:buSzPts val="2200"/>
              <a:buChar char="◦"/>
              <a:defRPr/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2pPr>
            <a:lvl3pPr indent="-368300" lvl="2" marL="13716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3pPr>
            <a:lvl4pPr indent="-368300" lvl="3" marL="18288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4pPr>
            <a:lvl5pPr indent="-368300" lvl="4" marL="22860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5pPr>
            <a:lvl6pPr indent="-368300" lvl="5" marL="27432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6pPr>
            <a:lvl7pPr indent="-368300" lvl="6" marL="32004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7pPr>
            <a:lvl8pPr indent="-368300" lvl="7" marL="36576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8pPr>
            <a:lvl9pPr indent="-368300" lvl="8" marL="4114800" rtl="0">
              <a:spcBef>
                <a:spcPts val="1000"/>
              </a:spcBef>
              <a:spcAft>
                <a:spcPts val="1000"/>
              </a:spcAft>
              <a:buSzPts val="2200"/>
              <a:buChar char="◦"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700" scaled="0"/>
        </a:gra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844325" y="805325"/>
            <a:ext cx="2250300" cy="3540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35" name="Google Shape;35;p7"/>
          <p:cNvSpPr txBox="1"/>
          <p:nvPr>
            <p:ph idx="2" type="body"/>
          </p:nvPr>
        </p:nvSpPr>
        <p:spPr>
          <a:xfrm>
            <a:off x="6436624" y="805325"/>
            <a:ext cx="2250300" cy="3540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8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1" type="body"/>
          </p:nvPr>
        </p:nvSpPr>
        <p:spPr>
          <a:xfrm>
            <a:off x="3844325" y="797725"/>
            <a:ext cx="1481700" cy="3540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indent="-317500" lvl="2" marL="13716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41" name="Google Shape;41;p8"/>
          <p:cNvSpPr txBox="1"/>
          <p:nvPr>
            <p:ph idx="2" type="body"/>
          </p:nvPr>
        </p:nvSpPr>
        <p:spPr>
          <a:xfrm>
            <a:off x="5524777" y="797725"/>
            <a:ext cx="1481700" cy="3540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indent="-317500" lvl="2" marL="13716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42" name="Google Shape;42;p8"/>
          <p:cNvSpPr txBox="1"/>
          <p:nvPr>
            <p:ph idx="3" type="body"/>
          </p:nvPr>
        </p:nvSpPr>
        <p:spPr>
          <a:xfrm>
            <a:off x="7205229" y="797725"/>
            <a:ext cx="1481700" cy="3540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indent="-317500" lvl="2" marL="13716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indent="-317500" lvl="3" marL="18288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indent="-317500" lvl="4" marL="22860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indent="-317500" lvl="5" marL="27432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indent="-317500" lvl="6" marL="32004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indent="-317500" lvl="7" marL="36576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indent="-317500" lvl="8" marL="41148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9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bg>
      <p:bgPr>
        <a:gradFill>
          <a:gsLst>
            <a:gs pos="0">
              <a:srgbClr val="8790B9"/>
            </a:gs>
            <a:gs pos="100000">
              <a:srgbClr val="D4ECFF"/>
            </a:gs>
          </a:gsLst>
          <a:lin ang="5400700" scaled="0"/>
        </a:gra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457200" y="534577"/>
            <a:ext cx="82296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100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" name="Google Shape;54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background">
  <p:cSld name="BLANK_1">
    <p:bg>
      <p:bgPr>
        <a:solidFill>
          <a:srgbClr val="000000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" name="Google Shape;57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44325" y="805325"/>
            <a:ext cx="4842600" cy="35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3683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368300" lvl="2" marL="1371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36830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36830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6830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36830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36830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36830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r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3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gif"/><Relationship Id="rId4" Type="http://schemas.openxmlformats.org/officeDocument/2006/relationships/hyperlink" Target="https://scratch.mit.edu/projects/293334767/editor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scratch.mit.edu/projects/328577511/editor/" TargetMode="External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Relationship Id="rId4" Type="http://schemas.openxmlformats.org/officeDocument/2006/relationships/image" Target="../media/image16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padlet.com/rioux_stephanie/scratch" TargetMode="External"/><Relationship Id="rId4" Type="http://schemas.openxmlformats.org/officeDocument/2006/relationships/image" Target="../media/image15.png"/><Relationship Id="rId5" Type="http://schemas.openxmlformats.org/officeDocument/2006/relationships/hyperlink" Target="https://padlet.com/rioux_stephanie/scratch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campus.recit.qc.ca/" TargetMode="External"/><Relationship Id="rId4" Type="http://schemas.openxmlformats.org/officeDocument/2006/relationships/image" Target="../media/image14.png"/><Relationship Id="rId5" Type="http://schemas.openxmlformats.org/officeDocument/2006/relationships/hyperlink" Target="https://campus.recit.qc.ca/course/view.php?id=178" TargetMode="External"/><Relationship Id="rId6" Type="http://schemas.openxmlformats.org/officeDocument/2006/relationships/hyperlink" Target="https://campus.recit.qc.ca/course/view.php?id=178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hyperlink" Target="mailto:stephanie.rioux@recitmst.q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012" scaled="0"/>
        </a:gra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idx="4294967295" type="ctrTitle"/>
          </p:nvPr>
        </p:nvSpPr>
        <p:spPr>
          <a:xfrm>
            <a:off x="723300" y="1792375"/>
            <a:ext cx="76974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La géométrie autrement</a:t>
            </a:r>
            <a:endParaRPr sz="4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avec Scratch</a:t>
            </a:r>
            <a:endParaRPr sz="3600"/>
          </a:p>
        </p:txBody>
      </p:sp>
      <p:sp>
        <p:nvSpPr>
          <p:cNvPr id="63" name="Google Shape;63;p13"/>
          <p:cNvSpPr txBox="1"/>
          <p:nvPr>
            <p:ph idx="4294967295" type="subTitle"/>
          </p:nvPr>
        </p:nvSpPr>
        <p:spPr>
          <a:xfrm>
            <a:off x="723300" y="3265650"/>
            <a:ext cx="7697400" cy="62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FFFFFF"/>
                </a:solidFill>
              </a:rPr>
              <a:t>Stéphanie Rioux, RÉCIT MST</a:t>
            </a:r>
            <a:endParaRPr b="1" sz="2400">
              <a:solidFill>
                <a:srgbClr val="FFFFFF"/>
              </a:solidFill>
            </a:endParaRPr>
          </a:p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5825" y="233825"/>
            <a:ext cx="1376125" cy="1376126"/>
          </a:xfrm>
          <a:prstGeom prst="rect">
            <a:avLst/>
          </a:prstGeom>
          <a:noFill/>
          <a:ln cap="flat" cmpd="sng" w="1143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2863" rotWithShape="0" algn="bl" dir="5400000" dist="38100">
              <a:srgbClr val="000000">
                <a:alpha val="2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4050E5"/>
            </a:gs>
            <a:gs pos="100000">
              <a:srgbClr val="C833FF"/>
            </a:gs>
          </a:gsLst>
          <a:lin ang="5400012" scaled="0"/>
        </a:gra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type="ctrTitle"/>
          </p:nvPr>
        </p:nvSpPr>
        <p:spPr>
          <a:xfrm>
            <a:off x="2169925" y="1126150"/>
            <a:ext cx="48042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 de l’atelier</a:t>
            </a:r>
            <a:endParaRPr/>
          </a:p>
        </p:txBody>
      </p:sp>
      <p:sp>
        <p:nvSpPr>
          <p:cNvPr id="71" name="Google Shape;71;p14"/>
          <p:cNvSpPr txBox="1"/>
          <p:nvPr>
            <p:ph idx="1" type="subTitle"/>
          </p:nvPr>
        </p:nvSpPr>
        <p:spPr>
          <a:xfrm>
            <a:off x="2097175" y="2285950"/>
            <a:ext cx="4949700" cy="1224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Dessin de base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Dessin avec variables et i</a:t>
            </a:r>
            <a:r>
              <a:rPr lang="en"/>
              <a:t>ncrémentation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Temps pour explorer et expérimenter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>
            <p:ph type="title"/>
          </p:nvPr>
        </p:nvSpPr>
        <p:spPr>
          <a:xfrm>
            <a:off x="699000" y="911700"/>
            <a:ext cx="23283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L’outil Stylo </a:t>
            </a:r>
            <a:endParaRPr baseline="-25000"/>
          </a:p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" name="Google Shape;78;p15"/>
          <p:cNvSpPr/>
          <p:nvPr/>
        </p:nvSpPr>
        <p:spPr>
          <a:xfrm>
            <a:off x="1352650" y="2958050"/>
            <a:ext cx="548712" cy="573732"/>
          </a:xfrm>
          <a:custGeom>
            <a:rect b="b" l="l" r="r" t="t"/>
            <a:pathLst>
              <a:path extrusionOk="0" h="17399" w="17228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</a:endParaRPr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3625" y="156150"/>
            <a:ext cx="270108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 carré… et plus</a:t>
            </a:r>
            <a:endParaRPr/>
          </a:p>
        </p:txBody>
      </p:sp>
      <p:sp>
        <p:nvSpPr>
          <p:cNvPr id="85" name="Google Shape;85;p1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4319" y="911700"/>
            <a:ext cx="4434856" cy="328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700" scaled="0"/>
        </a:gra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Attention...</a:t>
            </a:r>
            <a:endParaRPr/>
          </a:p>
        </p:txBody>
      </p:sp>
      <p:sp>
        <p:nvSpPr>
          <p:cNvPr id="92" name="Google Shape;92;p1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0625" y="1176000"/>
            <a:ext cx="3982900" cy="279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4050E5"/>
            </a:gs>
            <a:gs pos="100000">
              <a:srgbClr val="C833FF"/>
            </a:gs>
          </a:gsLst>
          <a:lin ang="5400700" scaled="0"/>
        </a:gra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 peu plus de maths...</a:t>
            </a:r>
            <a:endParaRPr/>
          </a:p>
        </p:txBody>
      </p:sp>
      <p:sp>
        <p:nvSpPr>
          <p:cNvPr id="99" name="Google Shape;99;p1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1050" y="671563"/>
            <a:ext cx="4041799" cy="380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81388" y="549250"/>
            <a:ext cx="3961125" cy="384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type="title"/>
          </p:nvPr>
        </p:nvSpPr>
        <p:spPr>
          <a:xfrm>
            <a:off x="622800" y="911700"/>
            <a:ext cx="23283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Programmation,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maths et arts</a:t>
            </a:r>
            <a:endParaRPr baseline="-25000" sz="2000"/>
          </a:p>
        </p:txBody>
      </p:sp>
      <p:sp>
        <p:nvSpPr>
          <p:cNvPr id="107" name="Google Shape;107;p1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8" name="Google Shape;1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4100" y="914400"/>
            <a:ext cx="4572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9"/>
          <p:cNvSpPr txBox="1"/>
          <p:nvPr/>
        </p:nvSpPr>
        <p:spPr>
          <a:xfrm>
            <a:off x="4298350" y="4497050"/>
            <a:ext cx="3959400" cy="5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00FF"/>
                </a:solidFill>
                <a:hlinkClick r:id="rId4"/>
              </a:rPr>
              <a:t>Lien vers le  programme</a:t>
            </a:r>
            <a:endParaRPr b="1">
              <a:solidFill>
                <a:srgbClr val="00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42FFFF"/>
            </a:gs>
            <a:gs pos="100000">
              <a:srgbClr val="07B8B8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5" name="Google Shape;115;p20"/>
          <p:cNvSpPr txBox="1"/>
          <p:nvPr/>
        </p:nvSpPr>
        <p:spPr>
          <a:xfrm>
            <a:off x="2105400" y="672700"/>
            <a:ext cx="4933200" cy="6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À vous de jouer...</a:t>
            </a:r>
            <a:endParaRPr baseline="-25000" sz="36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16" name="Google Shape;116;p20"/>
          <p:cNvSpPr txBox="1"/>
          <p:nvPr/>
        </p:nvSpPr>
        <p:spPr>
          <a:xfrm>
            <a:off x="1373475" y="1352725"/>
            <a:ext cx="6741300" cy="28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Au choix: 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Char char="-"/>
            </a:pPr>
            <a:r>
              <a:rPr b="1"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Rectangle, losange, parallélogramme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Char char="-"/>
            </a:pPr>
            <a:r>
              <a:rPr b="1"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Trapèze (rectangle ou isocèle)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Char char="-"/>
            </a:pPr>
            <a:r>
              <a:rPr b="1"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Polygone régulier (au choix)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Char char="-"/>
            </a:pPr>
            <a:r>
              <a:rPr b="1"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Étoile (contour)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Char char="-"/>
            </a:pPr>
            <a:r>
              <a:rPr b="1"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Ou autre défi au choix...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/>
          <p:nvPr>
            <p:ph type="title"/>
          </p:nvPr>
        </p:nvSpPr>
        <p:spPr>
          <a:xfrm>
            <a:off x="656950" y="911700"/>
            <a:ext cx="24384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Variables et incrémentation</a:t>
            </a:r>
            <a:endParaRPr sz="2000"/>
          </a:p>
        </p:txBody>
      </p:sp>
      <p:pic>
        <p:nvPicPr>
          <p:cNvPr id="122" name="Google Shape;12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4675" y="861000"/>
            <a:ext cx="4644875" cy="348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/>
          <p:nvPr>
            <p:ph type="title"/>
          </p:nvPr>
        </p:nvSpPr>
        <p:spPr>
          <a:xfrm>
            <a:off x="656950" y="911700"/>
            <a:ext cx="24384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Variables et incrémentation</a:t>
            </a:r>
            <a:endParaRPr sz="2000"/>
          </a:p>
        </p:txBody>
      </p:sp>
      <p:sp>
        <p:nvSpPr>
          <p:cNvPr id="128" name="Google Shape;128;p22"/>
          <p:cNvSpPr txBox="1"/>
          <p:nvPr/>
        </p:nvSpPr>
        <p:spPr>
          <a:xfrm>
            <a:off x="2362625" y="4556625"/>
            <a:ext cx="73326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00FF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Lien vers le programme à REMIXER et à compléter</a:t>
            </a:r>
            <a:endParaRPr b="1">
              <a:solidFill>
                <a:srgbClr val="00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9" name="Google Shape;12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8575" y="293475"/>
            <a:ext cx="2204075" cy="405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700" scaled="0"/>
        </a:gra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/>
          <p:nvPr>
            <p:ph idx="4294967295" type="ctrTitle"/>
          </p:nvPr>
        </p:nvSpPr>
        <p:spPr>
          <a:xfrm>
            <a:off x="685800" y="564717"/>
            <a:ext cx="77724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D’autres idées...</a:t>
            </a:r>
            <a:endParaRPr sz="3000"/>
          </a:p>
        </p:txBody>
      </p:sp>
      <p:sp>
        <p:nvSpPr>
          <p:cNvPr id="135" name="Google Shape;135;p2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6575" y="1724524"/>
            <a:ext cx="3177725" cy="270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8457" y="1724525"/>
            <a:ext cx="3607993" cy="270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4050E5"/>
            </a:gs>
            <a:gs pos="100000">
              <a:srgbClr val="C833FF"/>
            </a:gs>
          </a:gsLst>
          <a:lin ang="5400700" scaled="0"/>
        </a:gra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/>
          <p:nvPr/>
        </p:nvSpPr>
        <p:spPr>
          <a:xfrm>
            <a:off x="4030200" y="1151707"/>
            <a:ext cx="3855147" cy="3001276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4"/>
          <p:cNvSpPr/>
          <p:nvPr/>
        </p:nvSpPr>
        <p:spPr>
          <a:xfrm>
            <a:off x="4191525" y="1311088"/>
            <a:ext cx="3532500" cy="22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https://padlet.com/rioux_stephanie/scratch</a:t>
            </a:r>
            <a:endParaRPr sz="1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" name="Google Shape;144;p2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5" name="Google Shape;145;p24"/>
          <p:cNvSpPr txBox="1"/>
          <p:nvPr>
            <p:ph idx="4294967295" type="body"/>
          </p:nvPr>
        </p:nvSpPr>
        <p:spPr>
          <a:xfrm>
            <a:off x="921425" y="481100"/>
            <a:ext cx="2508300" cy="4190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Padlet d’idées</a:t>
            </a:r>
            <a:endParaRPr sz="2500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Colonne Défis Géométriques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146" name="Google Shape;14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2925" y="1328925"/>
            <a:ext cx="3561099" cy="2255701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4"/>
          <p:cNvSpPr txBox="1"/>
          <p:nvPr/>
        </p:nvSpPr>
        <p:spPr>
          <a:xfrm>
            <a:off x="905700" y="544000"/>
            <a:ext cx="73326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900" u="sng">
                <a:solidFill>
                  <a:srgbClr val="FFFFFF"/>
                </a:solidFill>
                <a:hlinkClick r:id="rId5"/>
              </a:rPr>
              <a:t>https://padlet.com/rioux_stephanie/scratch</a:t>
            </a:r>
            <a:endParaRPr sz="1900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/>
          <p:nvPr>
            <p:ph type="title"/>
          </p:nvPr>
        </p:nvSpPr>
        <p:spPr>
          <a:xfrm>
            <a:off x="499500" y="911700"/>
            <a:ext cx="2403000" cy="332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Autoformations du Campus RÉCIT</a:t>
            </a:r>
            <a:endParaRPr sz="2200"/>
          </a:p>
        </p:txBody>
      </p:sp>
      <p:sp>
        <p:nvSpPr>
          <p:cNvPr id="158" name="Google Shape;158;p2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9" name="Google Shape;159;p26"/>
          <p:cNvSpPr txBox="1"/>
          <p:nvPr/>
        </p:nvSpPr>
        <p:spPr>
          <a:xfrm>
            <a:off x="4696775" y="445875"/>
            <a:ext cx="73326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chemeClr val="hlink"/>
                </a:solidFill>
                <a:hlinkClick r:id="rId3"/>
              </a:rPr>
              <a:t>https://campus.recit.qc.ca/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0" name="Google Shape;16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47598" y="1059063"/>
            <a:ext cx="4967801" cy="2471587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6"/>
          <p:cNvSpPr txBox="1"/>
          <p:nvPr/>
        </p:nvSpPr>
        <p:spPr>
          <a:xfrm>
            <a:off x="4516850" y="3794050"/>
            <a:ext cx="37560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Premiers pas avec Scratch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6"/>
              </a:rPr>
              <a:t>en mathématique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7" name="Google Shape;167;p27"/>
          <p:cNvSpPr txBox="1"/>
          <p:nvPr>
            <p:ph idx="4294967295" type="ctrTitle"/>
          </p:nvPr>
        </p:nvSpPr>
        <p:spPr>
          <a:xfrm>
            <a:off x="723300" y="1792375"/>
            <a:ext cx="76974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Merci!</a:t>
            </a:r>
            <a:endParaRPr sz="3600"/>
          </a:p>
        </p:txBody>
      </p:sp>
      <p:sp>
        <p:nvSpPr>
          <p:cNvPr id="168" name="Google Shape;168;p27"/>
          <p:cNvSpPr txBox="1"/>
          <p:nvPr>
            <p:ph idx="4294967295" type="subTitle"/>
          </p:nvPr>
        </p:nvSpPr>
        <p:spPr>
          <a:xfrm>
            <a:off x="723300" y="2715524"/>
            <a:ext cx="7697400" cy="130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Des questions?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rgbClr val="FFFFFF"/>
                </a:solidFill>
                <a:hlinkClick r:id="rId3"/>
              </a:rPr>
              <a:t>stephanie.rioux@recitmst.qc.ca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69" name="Google Shape;169;p27"/>
          <p:cNvSpPr/>
          <p:nvPr/>
        </p:nvSpPr>
        <p:spPr>
          <a:xfrm>
            <a:off x="4127625" y="1102328"/>
            <a:ext cx="888759" cy="818862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Juliet template">
  <a:themeElements>
    <a:clrScheme name="Custom 347">
      <a:dk1>
        <a:srgbClr val="666666"/>
      </a:dk1>
      <a:lt1>
        <a:srgbClr val="FFFFFF"/>
      </a:lt1>
      <a:dk2>
        <a:srgbClr val="B7B7B7"/>
      </a:dk2>
      <a:lt2>
        <a:srgbClr val="E4E4E4"/>
      </a:lt2>
      <a:accent1>
        <a:srgbClr val="3C78D8"/>
      </a:accent1>
      <a:accent2>
        <a:srgbClr val="00FFFF"/>
      </a:accent2>
      <a:accent3>
        <a:srgbClr val="4050E5"/>
      </a:accent3>
      <a:accent4>
        <a:srgbClr val="C833FF"/>
      </a:accent4>
      <a:accent5>
        <a:srgbClr val="46E180"/>
      </a:accent5>
      <a:accent6>
        <a:srgbClr val="B8DF32"/>
      </a:accent6>
      <a:hlink>
        <a:srgbClr val="666666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