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embeddedFontLst>
    <p:embeddedFont>
      <p:font typeface="Ubuntu"/>
      <p:regular r:id="rId25"/>
      <p:bold r:id="rId26"/>
      <p:italic r:id="rId27"/>
      <p:boldItalic r:id="rId28"/>
    </p:embeddedFont>
    <p:embeddedFont>
      <p:font typeface="Caveat"/>
      <p:regular r:id="rId29"/>
      <p:bold r:id="rId30"/>
    </p:embeddedFont>
    <p:embeddedFont>
      <p:font typeface="Amatic SC"/>
      <p:regular r:id="rId31"/>
      <p:bold r:id="rId32"/>
    </p:embeddedFont>
    <p:embeddedFont>
      <p:font typeface="Cousine"/>
      <p:regular r:id="rId33"/>
      <p:bold r:id="rId34"/>
      <p:italic r:id="rId35"/>
      <p:boldItalic r:id="rId36"/>
    </p:embeddedFont>
    <p:embeddedFont>
      <p:font typeface="Montserrat"/>
      <p:regular r:id="rId37"/>
      <p:bold r:id="rId38"/>
      <p:italic r:id="rId39"/>
      <p:boldItalic r:id="rId40"/>
    </p:embeddedFont>
    <p:embeddedFont>
      <p:font typeface="Source Code Pro"/>
      <p:regular r:id="rId41"/>
      <p:bold r:id="rId42"/>
      <p:italic r:id="rId43"/>
      <p:boldItalic r:id="rId44"/>
    </p:embeddedFont>
    <p:embeddedFont>
      <p:font typeface="Viga"/>
      <p:regular r:id="rId45"/>
    </p:embeddedFont>
    <p:embeddedFont>
      <p:font typeface="Permanent Marker"/>
      <p:regular r:id="rId46"/>
    </p:embeddedFont>
    <p:embeddedFont>
      <p:font typeface="Montserrat Light"/>
      <p:regular r:id="rId47"/>
      <p:bold r:id="rId48"/>
      <p:italic r:id="rId49"/>
      <p:boldItalic r:id="rId50"/>
    </p:embeddedFont>
    <p:embeddedFont>
      <p:font typeface="Merriweather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42" Type="http://schemas.openxmlformats.org/officeDocument/2006/relationships/font" Target="fonts/SourceCodePro-bold.fntdata"/><Relationship Id="rId41" Type="http://schemas.openxmlformats.org/officeDocument/2006/relationships/font" Target="fonts/SourceCodePro-regular.fntdata"/><Relationship Id="rId44" Type="http://schemas.openxmlformats.org/officeDocument/2006/relationships/font" Target="fonts/SourceCodePro-boldItalic.fntdata"/><Relationship Id="rId43" Type="http://schemas.openxmlformats.org/officeDocument/2006/relationships/font" Target="fonts/SourceCodePro-italic.fntdata"/><Relationship Id="rId46" Type="http://schemas.openxmlformats.org/officeDocument/2006/relationships/font" Target="fonts/PermanentMarker-regular.fntdata"/><Relationship Id="rId45" Type="http://schemas.openxmlformats.org/officeDocument/2006/relationships/font" Target="fonts/Viga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MontserratLight-bold.fntdata"/><Relationship Id="rId47" Type="http://schemas.openxmlformats.org/officeDocument/2006/relationships/font" Target="fonts/MontserratLight-regular.fntdata"/><Relationship Id="rId49" Type="http://schemas.openxmlformats.org/officeDocument/2006/relationships/font" Target="fonts/Montserrat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AmaticSC-regular.fntdata"/><Relationship Id="rId30" Type="http://schemas.openxmlformats.org/officeDocument/2006/relationships/font" Target="fonts/Caveat-bold.fntdata"/><Relationship Id="rId33" Type="http://schemas.openxmlformats.org/officeDocument/2006/relationships/font" Target="fonts/Cousine-regular.fntdata"/><Relationship Id="rId32" Type="http://schemas.openxmlformats.org/officeDocument/2006/relationships/font" Target="fonts/AmaticSC-bold.fntdata"/><Relationship Id="rId35" Type="http://schemas.openxmlformats.org/officeDocument/2006/relationships/font" Target="fonts/Cousine-italic.fntdata"/><Relationship Id="rId34" Type="http://schemas.openxmlformats.org/officeDocument/2006/relationships/font" Target="fonts/Cousine-bold.fntdata"/><Relationship Id="rId37" Type="http://schemas.openxmlformats.org/officeDocument/2006/relationships/font" Target="fonts/Montserrat-regular.fntdata"/><Relationship Id="rId36" Type="http://schemas.openxmlformats.org/officeDocument/2006/relationships/font" Target="fonts/Cousine-boldItalic.fntdata"/><Relationship Id="rId39" Type="http://schemas.openxmlformats.org/officeDocument/2006/relationships/font" Target="fonts/Montserrat-italic.fntdata"/><Relationship Id="rId38" Type="http://schemas.openxmlformats.org/officeDocument/2006/relationships/font" Target="fonts/Montserrat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font" Target="fonts/Ubuntu-bold.fntdata"/><Relationship Id="rId25" Type="http://schemas.openxmlformats.org/officeDocument/2006/relationships/font" Target="fonts/Ubuntu-regular.fntdata"/><Relationship Id="rId28" Type="http://schemas.openxmlformats.org/officeDocument/2006/relationships/font" Target="fonts/Ubuntu-boldItalic.fntdata"/><Relationship Id="rId27" Type="http://schemas.openxmlformats.org/officeDocument/2006/relationships/font" Target="fonts/Ubuntu-italic.fntdata"/><Relationship Id="rId29" Type="http://schemas.openxmlformats.org/officeDocument/2006/relationships/font" Target="fonts/Caveat-regular.fntdata"/><Relationship Id="rId51" Type="http://schemas.openxmlformats.org/officeDocument/2006/relationships/font" Target="fonts/Merriweather-regular.fntdata"/><Relationship Id="rId50" Type="http://schemas.openxmlformats.org/officeDocument/2006/relationships/font" Target="fonts/MontserratLight-boldItalic.fntdata"/><Relationship Id="rId53" Type="http://schemas.openxmlformats.org/officeDocument/2006/relationships/font" Target="fonts/Merriweather-italic.fntdata"/><Relationship Id="rId52" Type="http://schemas.openxmlformats.org/officeDocument/2006/relationships/font" Target="fonts/Merriweather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Merriweather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06f1c2d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ff4e8d9b1_0_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ff4e8d9b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ff4e8d9b1_0_15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ff4e8d9b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a8f56715d_0_13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a8f56715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ff4e8d9b1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ff4e8d9b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 Steph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f391192_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ff4e8d9b1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ff4e8d9b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286942a37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286942a3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286942a3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286942a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ff4e8d9b1_0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4ff4e8d9b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7caedc975_4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7caedc975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e54d2af6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4e54d2af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286942a3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286942a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d8e3cf4e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4d8e3cf4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573d14ec1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573d14ec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Mel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09eeaa58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509eeaa58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509eeaa58c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509eeaa58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33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ctrTitle"/>
          </p:nvPr>
        </p:nvSpPr>
        <p:spPr>
          <a:xfrm>
            <a:off x="914400" y="4279286"/>
            <a:ext cx="7212600" cy="15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b="1" sz="5000"/>
            </a:lvl9pPr>
          </a:lstStyle>
          <a:p/>
        </p:txBody>
      </p:sp>
      <p:sp>
        <p:nvSpPr>
          <p:cNvPr id="52" name="Google Shape;52;p13"/>
          <p:cNvSpPr/>
          <p:nvPr/>
        </p:nvSpPr>
        <p:spPr>
          <a:xfrm rot="5400000">
            <a:off x="4511746" y="2218169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3" name="Google Shape;53;p13"/>
          <p:cNvSpPr/>
          <p:nvPr/>
        </p:nvSpPr>
        <p:spPr>
          <a:xfrm rot="10800000">
            <a:off x="671075" y="4860025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13"/>
          <p:cNvCxnSpPr/>
          <p:nvPr/>
        </p:nvCxnSpPr>
        <p:spPr>
          <a:xfrm>
            <a:off x="8365300" y="3066475"/>
            <a:ext cx="0" cy="27669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55" name="Google Shape;55;p13"/>
          <p:cNvSpPr/>
          <p:nvPr/>
        </p:nvSpPr>
        <p:spPr>
          <a:xfrm rot="-5400000">
            <a:off x="4510271" y="-439081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56" name="Google Shape;56;p13"/>
          <p:cNvSpPr/>
          <p:nvPr/>
        </p:nvSpPr>
        <p:spPr>
          <a:xfrm>
            <a:off x="7039675" y="2497866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 rot="5400000">
            <a:off x="4511746" y="450463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9" name="Google Shape;59;p14"/>
          <p:cNvSpPr/>
          <p:nvPr/>
        </p:nvSpPr>
        <p:spPr>
          <a:xfrm rot="-5400000">
            <a:off x="663525" y="1362719"/>
            <a:ext cx="1326900" cy="13269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8365300" y="1793734"/>
            <a:ext cx="0" cy="2262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1" name="Google Shape;61;p14"/>
          <p:cNvSpPr/>
          <p:nvPr/>
        </p:nvSpPr>
        <p:spPr>
          <a:xfrm rot="-5400000">
            <a:off x="4510271" y="-1711822"/>
            <a:ext cx="123450" cy="7106862"/>
          </a:xfrm>
          <a:custGeom>
            <a:rect b="b" l="l" r="r" t="t"/>
            <a:pathLst>
              <a:path extrusionOk="0" h="91029" w="4938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dashDot"/>
            <a:miter lim="8000"/>
            <a:headEnd len="med" w="med" type="none"/>
            <a:tailEnd len="med" w="med" type="none"/>
          </a:ln>
        </p:spPr>
      </p:sp>
      <p:sp>
        <p:nvSpPr>
          <p:cNvPr id="62" name="Google Shape;62;p14"/>
          <p:cNvSpPr/>
          <p:nvPr/>
        </p:nvSpPr>
        <p:spPr>
          <a:xfrm rot="5400000">
            <a:off x="6661378" y="3883740"/>
            <a:ext cx="1714200" cy="17142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9525">
            <a:solidFill>
              <a:srgbClr val="FFFFFF"/>
            </a:solidFill>
            <a:prstDash val="dash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ctrTitle"/>
          </p:nvPr>
        </p:nvSpPr>
        <p:spPr>
          <a:xfrm>
            <a:off x="921200" y="201227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4698564" y="4145091"/>
            <a:ext cx="3542400" cy="10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 algn="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 algn="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2" type="body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" name="Google Shape;99;p23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00" name="Google Shape;100;p23"/>
          <p:cNvSpPr txBox="1"/>
          <p:nvPr>
            <p:ph idx="1" type="subTitle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" name="Google Shape;101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hasCustomPrompt="1" type="title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5"/>
          <p:cNvSpPr txBox="1"/>
          <p:nvPr>
            <p:ph idx="1" type="body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rgbClr val="30303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rgbClr val="303030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education.gouv.qc.ca/dossiers-thematiques/plan-daction-numerique/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scratch.mit.edu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padlet.com/rioux_stephanie/scratch" TargetMode="External"/><Relationship Id="rId4" Type="http://schemas.openxmlformats.org/officeDocument/2006/relationships/hyperlink" Target="https://docs.google.com/document/d/1-QmJHwEwYUtF6mSwCSdpfnWAYC0g3DUcPyUUidUDJJ4/edit?usp=sharing" TargetMode="External"/><Relationship Id="rId5" Type="http://schemas.openxmlformats.org/officeDocument/2006/relationships/hyperlink" Target="https://docs.google.com/spreadsheets/d/e/2PACX-1vREeTrJjdVO9DEZKzFdjUnKaQpzHKHH0fP4Bvi2RVcuGHCkZskTDQGTT3AnrpNazAiW8Z69tD9PMp1j/pubhtml?gid=0&amp;single=true&amp;fbclid=IwAR2-FtfW6MLDW_PJT107k9aLdg-nrSkz79Ne774j9AP2fIlzQ-QgGQhh39o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hyperlink" Target="https://drive.google.com/open?id=18NPQoTrxSrPiSFjEk3pGjsgWqupa4QWQ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campus.recit.qc.ca/course/view.php?id=177" TargetMode="External"/><Relationship Id="rId6" Type="http://schemas.openxmlformats.org/officeDocument/2006/relationships/hyperlink" Target="https://campus.recit.qc.ca/course/view.php?id=178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5.png"/><Relationship Id="rId5" Type="http://schemas.openxmlformats.org/officeDocument/2006/relationships/hyperlink" Target="http://www.recitmst.qc.ca" TargetMode="External"/><Relationship Id="rId6" Type="http://schemas.openxmlformats.org/officeDocument/2006/relationships/hyperlink" Target="http://recitmst.qc.ca/Offre-de-services-du-RECIT-MST-922" TargetMode="External"/><Relationship Id="rId7" Type="http://schemas.openxmlformats.org/officeDocument/2006/relationships/hyperlink" Target="https://campus.recit.qc.ca/" TargetMode="External"/><Relationship Id="rId8" Type="http://schemas.openxmlformats.org/officeDocument/2006/relationships/hyperlink" Target="https://www.facebook.com/groups/704851039666407/?ref=bookmark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ctrTitle"/>
          </p:nvPr>
        </p:nvSpPr>
        <p:spPr>
          <a:xfrm>
            <a:off x="823150" y="645925"/>
            <a:ext cx="8517000" cy="179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Généraliser un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calcul</a:t>
            </a: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avec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Scratch </a:t>
            </a:r>
            <a:endParaRPr sz="48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7" name="Google Shape;117;p27"/>
          <p:cNvSpPr txBox="1"/>
          <p:nvPr/>
        </p:nvSpPr>
        <p:spPr>
          <a:xfrm>
            <a:off x="1067125" y="3606525"/>
            <a:ext cx="6807900" cy="20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Récit MST</a:t>
            </a:r>
            <a:endParaRPr b="1"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69B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7275" y="645923"/>
            <a:ext cx="2769062" cy="17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2038" y="452387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"/>
          <p:cNvSpPr txBox="1"/>
          <p:nvPr>
            <p:ph type="ctrTitle"/>
          </p:nvPr>
        </p:nvSpPr>
        <p:spPr>
          <a:xfrm>
            <a:off x="969150" y="555225"/>
            <a:ext cx="7205700" cy="15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Déroulement de l’atelier</a:t>
            </a:r>
            <a:endParaRPr sz="35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25" name="Google Shape;125;p28"/>
          <p:cNvSpPr txBox="1"/>
          <p:nvPr/>
        </p:nvSpPr>
        <p:spPr>
          <a:xfrm>
            <a:off x="460600" y="1294825"/>
            <a:ext cx="8475900" cy="44070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Pourquoi la programmation en mathématique?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Structure d’un programme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Généraliser un calcul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+ défi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Des idées et des ressources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★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Autres défis à explorer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1" name="Google Shape;131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9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3" name="Google Shape;1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9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9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4" name="Google Shape;144;p30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0"/>
          <p:cNvSpPr txBox="1"/>
          <p:nvPr/>
        </p:nvSpPr>
        <p:spPr>
          <a:xfrm>
            <a:off x="228600" y="11858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1927" y="1786025"/>
            <a:ext cx="5169024" cy="4843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/>
        </p:nvSpPr>
        <p:spPr>
          <a:xfrm>
            <a:off x="7363575" y="62628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AA22A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/>
          <p:nvPr>
            <p:ph type="title"/>
          </p:nvPr>
        </p:nvSpPr>
        <p:spPr>
          <a:xfrm>
            <a:off x="311700" y="212674"/>
            <a:ext cx="8520600" cy="8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</a:t>
            </a: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a programmation…Pourquoi?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3" name="Google Shape;153;p31"/>
          <p:cNvSpPr/>
          <p:nvPr/>
        </p:nvSpPr>
        <p:spPr>
          <a:xfrm>
            <a:off x="0" y="1157300"/>
            <a:ext cx="9144000" cy="570060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1"/>
          <p:cNvSpPr txBox="1"/>
          <p:nvPr/>
        </p:nvSpPr>
        <p:spPr>
          <a:xfrm>
            <a:off x="0" y="1402300"/>
            <a:ext cx="9144300" cy="50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La pensée algorithmique (Simon Modeste - 2013)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Une façon d’aborder un problème en essayant de systématiser sa résolution, de se questionner sur la façon dont des algorithmes pourraient ou non le résoudre. (Modeste, 2012)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QUESTION : Est-ce que la pensée algorithmique peut favoriser le développement de </a:t>
            </a:r>
            <a:r>
              <a:rPr b="1" lang="en" sz="2400" u="sng">
                <a:solidFill>
                  <a:srgbClr val="FFFFFF"/>
                </a:solidFill>
              </a:rPr>
              <a:t>la capacité à généraliser</a:t>
            </a:r>
            <a:r>
              <a:rPr lang="en" sz="2400">
                <a:solidFill>
                  <a:srgbClr val="FFFFFF"/>
                </a:solidFill>
              </a:rPr>
              <a:t> chez les élèves ?</a:t>
            </a:r>
            <a:r>
              <a:rPr lang="en" sz="1800">
                <a:solidFill>
                  <a:srgbClr val="FFFFFF"/>
                </a:solidFill>
              </a:rPr>
              <a:t> (Peut-elle constituer une porte d’entrée au développement de la pensée algébrique ?)</a:t>
            </a:r>
            <a:endParaRPr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concept de variable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l’aptitude à produire une démarche mathématique structurée et complète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l’habileté à valider une démarche mathématique</a:t>
            </a:r>
            <a:endParaRPr i="1" sz="1800">
              <a:solidFill>
                <a:srgbClr val="FFFFFF"/>
              </a:solidFill>
            </a:endParaRPr>
          </a:p>
          <a:p>
            <a:pPr indent="-342900" lvl="0" marL="22860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i="1" lang="en" sz="1800">
                <a:solidFill>
                  <a:srgbClr val="FFFFFF"/>
                </a:solidFill>
              </a:rPr>
              <a:t>une compréhension accrue du sens d’un concept ou d’un processus mathématique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Collaborateurs didacticiens : Fabienne Venant, département de mathématiques, UQAM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                                              Hassane Squalli, faculté d’éducation, université de Sherbrooke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					Ridha Najar et Houria Hamzaoui, université du Québec en Abitibi-Témiscamingue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/>
          <p:nvPr/>
        </p:nvSpPr>
        <p:spPr>
          <a:xfrm>
            <a:off x="1059525" y="364775"/>
            <a:ext cx="718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Généraliser un calcul</a:t>
            </a:r>
            <a:endParaRPr b="1" sz="36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0" name="Google Shape;160;p32"/>
          <p:cNvSpPr txBox="1"/>
          <p:nvPr/>
        </p:nvSpPr>
        <p:spPr>
          <a:xfrm>
            <a:off x="283950" y="1481500"/>
            <a:ext cx="8576100" cy="18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Créer un nouveau projet (</a:t>
            </a:r>
            <a:r>
              <a:rPr lang="en" sz="24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www.scratch.mit.edu</a:t>
            </a: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Le nommer </a:t>
            </a: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“Somme de 2 nombres”</a:t>
            </a:r>
            <a:endParaRPr sz="24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AutoNum type="arabicPeriod"/>
            </a:pPr>
            <a:r>
              <a:rPr lang="en"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Suivez le guide!</a:t>
            </a:r>
            <a:endParaRPr sz="24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61" name="Google Shape;161;p32"/>
          <p:cNvSpPr txBox="1"/>
          <p:nvPr/>
        </p:nvSpPr>
        <p:spPr>
          <a:xfrm>
            <a:off x="4772025" y="3052775"/>
            <a:ext cx="3314700" cy="31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12 + 5 = 17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6 + 9 = 15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2 + 20 = 22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5000">
              <a:solidFill>
                <a:srgbClr val="FFFFFF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/>
        </p:nvSpPr>
        <p:spPr>
          <a:xfrm>
            <a:off x="878925" y="50977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Structure générale d’un programme</a:t>
            </a: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: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une question d’ENTRÉES et de SORTIES.</a:t>
            </a:r>
            <a:endParaRPr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7" name="Google Shape;167;p33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3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70" name="Google Shape;170;p33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171" name="Google Shape;171;p33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172" name="Google Shape;172;p33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3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75" name="Google Shape;175;p33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76" name="Google Shape;176;p33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177" name="Google Shape;177;p33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i="1" lang="en" sz="2000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i="1" sz="2000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8" name="Google Shape;178;p33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79" name="Google Shape;179;p33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5" name="Google Shape;185;p34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4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188" name="Google Shape;188;p34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189" name="Google Shape;189;p34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4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4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2" name="Google Shape;192;p34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3" name="Google Shape;193;p34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194" name="Google Shape;194;p34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5" name="Google Shape;195;p34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PRODUIT</a:t>
            </a: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1" name="Google Shape;201;p35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5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" name="Google Shape;203;p35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4" name="Google Shape;204;p35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05" name="Google Shape;205;p35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5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5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8" name="Google Shape;208;p35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9" name="Google Shape;209;p35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10" name="Google Shape;210;p35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PRODUIT</a:t>
            </a: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 x 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11" name="Google Shape;211;p35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PRODUIT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/>
        </p:nvSpPr>
        <p:spPr>
          <a:xfrm>
            <a:off x="228225" y="765250"/>
            <a:ext cx="86874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3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7" name="Google Shape;217;p36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6"/>
          <p:cNvSpPr txBox="1"/>
          <p:nvPr/>
        </p:nvSpPr>
        <p:spPr>
          <a:xfrm>
            <a:off x="228225" y="2908586"/>
            <a:ext cx="23517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NOMBRE3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9" name="Google Shape;219;p36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20" name="Google Shape;220;p36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21" name="Google Shape;221;p36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6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6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24" name="Google Shape;224;p36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25" name="Google Shape;225;p36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26" name="Google Shape;226;p36"/>
          <p:cNvSpPr txBox="1"/>
          <p:nvPr/>
        </p:nvSpPr>
        <p:spPr>
          <a:xfrm>
            <a:off x="3140050" y="2713200"/>
            <a:ext cx="29805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SOMME=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NOMBRE1+NOMBRE2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+NOMBRE3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Aire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3" name="Google Shape;233;p37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7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5" name="Google Shape;235;p37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36" name="Google Shape;236;p37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37" name="Google Shape;237;p37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7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7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40" name="Google Shape;240;p37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41" name="Google Shape;241;p37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42" name="Google Shape;242;p37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AIRE=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LONGUEUR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AIRE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8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Périmètre</a:t>
            </a: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d’un rectangle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9" name="Google Shape;249;p38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8"/>
          <p:cNvSpPr txBox="1"/>
          <p:nvPr/>
        </p:nvSpPr>
        <p:spPr>
          <a:xfrm>
            <a:off x="228225" y="3060963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LONGUEUR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LARGEUR</a:t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1" name="Google Shape;251;p38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52" name="Google Shape;252;p38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53" name="Google Shape;253;p38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8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8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6" name="Google Shape;256;p38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57" name="Google Shape;257;p38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58" name="Google Shape;258;p38"/>
          <p:cNvSpPr txBox="1"/>
          <p:nvPr/>
        </p:nvSpPr>
        <p:spPr>
          <a:xfrm>
            <a:off x="3140050" y="2713188"/>
            <a:ext cx="2758800" cy="15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PÉRIMÈTRE=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LONGUEUR +  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2 x LARGEUR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59" name="Google Shape;259;p38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Merriweather"/>
                <a:ea typeface="Merriweather"/>
                <a:cs typeface="Merriweather"/>
                <a:sym typeface="Merriweather"/>
              </a:rPr>
              <a:t>PÉRIMÈTRE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39"/>
          <p:cNvGrpSpPr/>
          <p:nvPr/>
        </p:nvGrpSpPr>
        <p:grpSpPr>
          <a:xfrm>
            <a:off x="524175" y="2035650"/>
            <a:ext cx="8450075" cy="2311350"/>
            <a:chOff x="524175" y="2035650"/>
            <a:chExt cx="8450075" cy="2311350"/>
          </a:xfrm>
        </p:grpSpPr>
        <p:sp>
          <p:nvSpPr>
            <p:cNvPr id="265" name="Google Shape;265;p39"/>
            <p:cNvSpPr/>
            <p:nvPr/>
          </p:nvSpPr>
          <p:spPr>
            <a:xfrm>
              <a:off x="6149750" y="2510850"/>
              <a:ext cx="2824500" cy="1836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9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9"/>
            <p:cNvSpPr txBox="1"/>
            <p:nvPr/>
          </p:nvSpPr>
          <p:spPr>
            <a:xfrm>
              <a:off x="524175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8" name="Google Shape;268;p39"/>
            <p:cNvSpPr txBox="1"/>
            <p:nvPr/>
          </p:nvSpPr>
          <p:spPr>
            <a:xfrm>
              <a:off x="363155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69" name="Google Shape;269;p39"/>
            <p:cNvSpPr txBox="1"/>
            <p:nvPr/>
          </p:nvSpPr>
          <p:spPr>
            <a:xfrm>
              <a:off x="6431100" y="222840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FFFFFF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70" name="Google Shape;270;p39"/>
          <p:cNvSpPr/>
          <p:nvPr/>
        </p:nvSpPr>
        <p:spPr>
          <a:xfrm>
            <a:off x="175075" y="2483100"/>
            <a:ext cx="2758800" cy="189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9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Moyenne de 4 nombres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2" name="Google Shape;272;p39"/>
          <p:cNvSpPr txBox="1"/>
          <p:nvPr/>
        </p:nvSpPr>
        <p:spPr>
          <a:xfrm>
            <a:off x="297975" y="3180488"/>
            <a:ext cx="218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N1, N2, N3, N4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3" name="Google Shape;273;p39"/>
          <p:cNvSpPr txBox="1"/>
          <p:nvPr/>
        </p:nvSpPr>
        <p:spPr>
          <a:xfrm>
            <a:off x="2933875" y="2770350"/>
            <a:ext cx="3166800" cy="13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 =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(N1+N2+N3+N4)/4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4" name="Google Shape;274;p39"/>
          <p:cNvSpPr txBox="1"/>
          <p:nvPr/>
        </p:nvSpPr>
        <p:spPr>
          <a:xfrm>
            <a:off x="6281400" y="2958450"/>
            <a:ext cx="2183100" cy="9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MOYENNE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/>
        </p:nvSpPr>
        <p:spPr>
          <a:xfrm>
            <a:off x="297963" y="41520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À</a:t>
            </a: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vous de jouer...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0" name="Google Shape;280;p40"/>
          <p:cNvSpPr txBox="1"/>
          <p:nvPr/>
        </p:nvSpPr>
        <p:spPr>
          <a:xfrm>
            <a:off x="1122525" y="1438500"/>
            <a:ext cx="70272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Produit de 3 nombres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Rabais et taxes sur un article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et périmètre d’un rectangle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Aire d’un trapèze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Relation de Pythagore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Équation de la droite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erriweather"/>
              <a:buChar char="★"/>
            </a:pPr>
            <a:r>
              <a:rPr lang="en" sz="3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Autre défi au choix!</a:t>
            </a:r>
            <a:endParaRPr sz="3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idx="4294967295" type="ctrTitle"/>
          </p:nvPr>
        </p:nvSpPr>
        <p:spPr>
          <a:xfrm>
            <a:off x="481800" y="724050"/>
            <a:ext cx="8350500" cy="25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AVEC SCRATCH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(En lien avec les contenus mathématiques)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6" name="Google Shape;286;p41"/>
          <p:cNvSpPr txBox="1"/>
          <p:nvPr>
            <p:ph idx="4294967295" type="body"/>
          </p:nvPr>
        </p:nvSpPr>
        <p:spPr>
          <a:xfrm>
            <a:off x="311700" y="3141552"/>
            <a:ext cx="8520600" cy="30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3"/>
              </a:rPr>
              <a:t>Padlet d’idées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rgbClr val="FFFFFF"/>
                </a:solidFill>
                <a:hlinkClick r:id="rId4"/>
              </a:rPr>
              <a:t>Exemple de planification annuelle Scratch</a:t>
            </a:r>
            <a:endParaRPr sz="2400">
              <a:solidFill>
                <a:srgbClr val="FFFFFF"/>
              </a:solidFill>
            </a:endParaRPr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en" sz="2400" u="sng">
                <a:solidFill>
                  <a:schemeClr val="dk1"/>
                </a:solidFill>
                <a:hlinkClick r:id="rId5"/>
              </a:rPr>
              <a:t>Continuum de leçons de programmation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2"/>
          <p:cNvSpPr txBox="1"/>
          <p:nvPr>
            <p:ph idx="4294967295" type="ctrTitle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u="sng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92" name="Google Shape;2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25186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0956" y="2487737"/>
            <a:ext cx="4083793" cy="26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2"/>
          <p:cNvSpPr txBox="1"/>
          <p:nvPr>
            <p:ph idx="4294967295" type="ctrTitle"/>
          </p:nvPr>
        </p:nvSpPr>
        <p:spPr>
          <a:xfrm>
            <a:off x="147425" y="5102550"/>
            <a:ext cx="8350500" cy="12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Tutoriel pour débuter</a:t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/>
          <p:nvPr/>
        </p:nvSpPr>
        <p:spPr>
          <a:xfrm>
            <a:off x="6651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‹#›</a:t>
            </a:fld>
            <a:endParaRPr sz="1200">
              <a:solidFill>
                <a:srgbClr val="B7B7B7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0" name="Google Shape;300;p43"/>
          <p:cNvSpPr txBox="1"/>
          <p:nvPr/>
        </p:nvSpPr>
        <p:spPr>
          <a:xfrm>
            <a:off x="2867975" y="1360275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hlinkClick r:id="rId3"/>
              </a:rPr>
              <a:t>https://campus.recit.qc.ca/</a:t>
            </a:r>
            <a:endParaRPr b="1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9200" y="1973478"/>
            <a:ext cx="6193081" cy="3081176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3"/>
          <p:cNvSpPr txBox="1"/>
          <p:nvPr/>
        </p:nvSpPr>
        <p:spPr>
          <a:xfrm>
            <a:off x="2257125" y="5146100"/>
            <a:ext cx="7332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Premiers pas avec Scratch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Scratch en mathématique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43"/>
          <p:cNvSpPr txBox="1"/>
          <p:nvPr/>
        </p:nvSpPr>
        <p:spPr>
          <a:xfrm>
            <a:off x="391413" y="383650"/>
            <a:ext cx="8676300" cy="102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Autoformations du Campus Récit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3000"/>
              <a:buFont typeface="Permanent Marker"/>
              <a:buChar char="★"/>
            </a:pPr>
            <a: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Liens utiles:</a:t>
            </a:r>
            <a:br>
              <a:rPr lang="en" sz="3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stephanie.rioux@recitmst.qc.ca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equipe@recitmst.qc.ca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www.recitmst.qc.ca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Notre offre de formations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Autoformations du Campus RÉCIT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Les maths autrement (Facebook)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09" name="Google Shape;309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5"/>
          <p:cNvSpPr txBox="1"/>
          <p:nvPr>
            <p:ph idx="4294967295" type="ctrTitle"/>
          </p:nvPr>
        </p:nvSpPr>
        <p:spPr>
          <a:xfrm>
            <a:off x="452750" y="190650"/>
            <a:ext cx="8379600" cy="6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Découvertes?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Coups de coeur?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 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Commentaires?</a:t>
            </a:r>
            <a:endParaRPr b="1" sz="35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Merci et bon Scratch!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Stéphanie Rioux</a:t>
            </a:r>
            <a:endParaRPr b="1" sz="25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stephanie.rioux@recitmst.qc.ca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ousine"/>
              <a:ea typeface="Cousine"/>
              <a:cs typeface="Cousine"/>
              <a:sym typeface="Cousi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15" name="Google Shape;3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9738" y="5093725"/>
            <a:ext cx="914313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