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76" r:id="rId3"/>
    <p:sldMasterId id="2147483677" r:id="rId4"/>
    <p:sldMasterId id="214748367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</p:sldIdLst>
  <p:sldSz cy="5143500" cx="9144000"/>
  <p:notesSz cx="6858000" cy="9144000"/>
  <p:embeddedFontLst>
    <p:embeddedFont>
      <p:font typeface="Ubuntu"/>
      <p:regular r:id="rId49"/>
      <p:bold r:id="rId50"/>
      <p:italic r:id="rId51"/>
      <p:boldItalic r:id="rId52"/>
    </p:embeddedFont>
    <p:embeddedFont>
      <p:font typeface="Caveat"/>
      <p:regular r:id="rId53"/>
      <p:bold r:id="rId54"/>
    </p:embeddedFont>
    <p:embeddedFont>
      <p:font typeface="Nixie One"/>
      <p:regular r:id="rId55"/>
    </p:embeddedFont>
    <p:embeddedFont>
      <p:font typeface="Amatic SC"/>
      <p:regular r:id="rId56"/>
      <p:bold r:id="rId57"/>
    </p:embeddedFont>
    <p:embeddedFont>
      <p:font typeface="Nunito"/>
      <p:regular r:id="rId58"/>
      <p:bold r:id="rId59"/>
      <p:italic r:id="rId60"/>
      <p:boldItalic r:id="rId61"/>
    </p:embeddedFont>
    <p:embeddedFont>
      <p:font typeface="Source Code Pro"/>
      <p:regular r:id="rId62"/>
      <p:bold r:id="rId63"/>
      <p:italic r:id="rId64"/>
      <p:boldItalic r:id="rId65"/>
    </p:embeddedFont>
    <p:embeddedFont>
      <p:font typeface="Viga"/>
      <p:regular r:id="rId66"/>
    </p:embeddedFont>
    <p:embeddedFont>
      <p:font typeface="Varela Round"/>
      <p:regular r:id="rId6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4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font" Target="fonts/Ubuntu-regular.fntdata"/><Relationship Id="rId5" Type="http://schemas.openxmlformats.org/officeDocument/2006/relationships/slideMaster" Target="slideMasters/slideMaster3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62" Type="http://schemas.openxmlformats.org/officeDocument/2006/relationships/font" Target="fonts/SourceCodePro-regular.fntdata"/><Relationship Id="rId61" Type="http://schemas.openxmlformats.org/officeDocument/2006/relationships/font" Target="fonts/Nunito-boldItalic.fntdata"/><Relationship Id="rId20" Type="http://schemas.openxmlformats.org/officeDocument/2006/relationships/slide" Target="slides/slide14.xml"/><Relationship Id="rId64" Type="http://schemas.openxmlformats.org/officeDocument/2006/relationships/font" Target="fonts/SourceCodePro-italic.fntdata"/><Relationship Id="rId63" Type="http://schemas.openxmlformats.org/officeDocument/2006/relationships/font" Target="fonts/SourceCodePro-bold.fntdata"/><Relationship Id="rId22" Type="http://schemas.openxmlformats.org/officeDocument/2006/relationships/slide" Target="slides/slide16.xml"/><Relationship Id="rId66" Type="http://schemas.openxmlformats.org/officeDocument/2006/relationships/font" Target="fonts/Viga-regular.fntdata"/><Relationship Id="rId21" Type="http://schemas.openxmlformats.org/officeDocument/2006/relationships/slide" Target="slides/slide15.xml"/><Relationship Id="rId65" Type="http://schemas.openxmlformats.org/officeDocument/2006/relationships/font" Target="fonts/SourceCodePro-boldItalic.fntdata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67" Type="http://schemas.openxmlformats.org/officeDocument/2006/relationships/font" Target="fonts/VarelaRound-regular.fntdata"/><Relationship Id="rId60" Type="http://schemas.openxmlformats.org/officeDocument/2006/relationships/font" Target="fonts/Nunito-italic.fntdata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font" Target="fonts/Ubuntu-italic.fntdata"/><Relationship Id="rId50" Type="http://schemas.openxmlformats.org/officeDocument/2006/relationships/font" Target="fonts/Ubuntu-bold.fntdata"/><Relationship Id="rId53" Type="http://schemas.openxmlformats.org/officeDocument/2006/relationships/font" Target="fonts/Caveat-regular.fntdata"/><Relationship Id="rId52" Type="http://schemas.openxmlformats.org/officeDocument/2006/relationships/font" Target="fonts/Ubuntu-boldItalic.fntdata"/><Relationship Id="rId11" Type="http://schemas.openxmlformats.org/officeDocument/2006/relationships/slide" Target="slides/slide5.xml"/><Relationship Id="rId55" Type="http://schemas.openxmlformats.org/officeDocument/2006/relationships/font" Target="fonts/NixieOne-regular.fntdata"/><Relationship Id="rId10" Type="http://schemas.openxmlformats.org/officeDocument/2006/relationships/slide" Target="slides/slide4.xml"/><Relationship Id="rId54" Type="http://schemas.openxmlformats.org/officeDocument/2006/relationships/font" Target="fonts/Caveat-bold.fntdata"/><Relationship Id="rId13" Type="http://schemas.openxmlformats.org/officeDocument/2006/relationships/slide" Target="slides/slide7.xml"/><Relationship Id="rId57" Type="http://schemas.openxmlformats.org/officeDocument/2006/relationships/font" Target="fonts/AmaticSC-bold.fntdata"/><Relationship Id="rId12" Type="http://schemas.openxmlformats.org/officeDocument/2006/relationships/slide" Target="slides/slide6.xml"/><Relationship Id="rId56" Type="http://schemas.openxmlformats.org/officeDocument/2006/relationships/font" Target="fonts/AmaticSC-regular.fntdata"/><Relationship Id="rId15" Type="http://schemas.openxmlformats.org/officeDocument/2006/relationships/slide" Target="slides/slide9.xml"/><Relationship Id="rId59" Type="http://schemas.openxmlformats.org/officeDocument/2006/relationships/font" Target="fonts/Nunito-bold.fntdata"/><Relationship Id="rId14" Type="http://schemas.openxmlformats.org/officeDocument/2006/relationships/slide" Target="slides/slide8.xml"/><Relationship Id="rId58" Type="http://schemas.openxmlformats.org/officeDocument/2006/relationships/font" Target="fonts/Nunito-regular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ozoblockly.com/" TargetMode="Externa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ozoblockly.com/" TargetMode="Externa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blockly4thymio.net/" TargetMode="Externa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blockly4thymio.net/" TargetMode="Externa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ozoblockly.com/" TargetMode="Externa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blockly4thymio.net/" TargetMode="Externa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blockly4thymio.net/" TargetMode="Externa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59690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5818E"/>
              </a:buClr>
              <a:buSzPts val="1100"/>
              <a:buFont typeface="Nunito"/>
              <a:buChar char="●"/>
            </a:pPr>
            <a:r>
              <a:rPr lang="en">
                <a:solidFill>
                  <a:srgbClr val="45818E"/>
                </a:solidFill>
                <a:latin typeface="Nunito"/>
                <a:ea typeface="Nunito"/>
                <a:cs typeface="Nunito"/>
                <a:sym typeface="Nunito"/>
              </a:rPr>
              <a:t>8 h 30 - 9 h : Accueil et installation de vos ateliers</a:t>
            </a:r>
            <a:endParaRPr>
              <a:solidFill>
                <a:srgbClr val="45818E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298450" lvl="0" marL="5969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5818E"/>
              </a:buClr>
              <a:buSzPts val="1100"/>
              <a:buFont typeface="Nunito"/>
              <a:buChar char="●"/>
            </a:pPr>
            <a:r>
              <a:rPr lang="en">
                <a:solidFill>
                  <a:srgbClr val="45818E"/>
                </a:solidFill>
                <a:latin typeface="Nunito"/>
                <a:ea typeface="Nunito"/>
                <a:cs typeface="Nunito"/>
                <a:sym typeface="Nunito"/>
              </a:rPr>
              <a:t>9 h : Introduction et mise en contexte par l’École branchée</a:t>
            </a:r>
            <a:endParaRPr>
              <a:solidFill>
                <a:srgbClr val="45818E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298450" lvl="0" marL="5969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5818E"/>
              </a:buClr>
              <a:buSzPts val="1100"/>
              <a:buChar char="●"/>
            </a:pPr>
            <a:r>
              <a:rPr lang="en">
                <a:solidFill>
                  <a:srgbClr val="45818E"/>
                </a:solidFill>
                <a:latin typeface="Nunito"/>
                <a:ea typeface="Nunito"/>
                <a:cs typeface="Nunito"/>
                <a:sym typeface="Nunito"/>
              </a:rPr>
              <a:t>9 h 30 : « Grande séduction » : les facilitateur-trice-s ont 2-3 minutes à l’avant pour présenter leur thème et recruter des participants!</a:t>
            </a:r>
            <a:endParaRPr>
              <a:solidFill>
                <a:srgbClr val="45818E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298450" lvl="0" marL="5969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5818E"/>
              </a:buClr>
              <a:buSzPts val="1100"/>
              <a:buFont typeface="Nunito"/>
              <a:buChar char="●"/>
            </a:pPr>
            <a:r>
              <a:rPr lang="en">
                <a:solidFill>
                  <a:srgbClr val="45818E"/>
                </a:solidFill>
                <a:latin typeface="Nunito"/>
                <a:ea typeface="Nunito"/>
                <a:cs typeface="Nunito"/>
                <a:sym typeface="Nunito"/>
              </a:rPr>
              <a:t>9 h 45 - 12 h : Travail en sous-groupes (avec pause collation)</a:t>
            </a:r>
            <a:endParaRPr>
              <a:solidFill>
                <a:srgbClr val="45818E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298450" lvl="0" marL="5969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5818E"/>
              </a:buClr>
              <a:buSzPts val="1100"/>
              <a:buChar char="●"/>
            </a:pPr>
            <a:r>
              <a:rPr lang="en">
                <a:solidFill>
                  <a:srgbClr val="45818E"/>
                </a:solidFill>
                <a:latin typeface="Nunito"/>
                <a:ea typeface="Nunito"/>
                <a:cs typeface="Nunito"/>
                <a:sym typeface="Nunito"/>
              </a:rPr>
              <a:t>12 h - 13 h : Dîner fourni sur place </a:t>
            </a:r>
            <a:endParaRPr b="1">
              <a:solidFill>
                <a:srgbClr val="45818E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298450" lvl="0" marL="5969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5818E"/>
              </a:buClr>
              <a:buSzPts val="1100"/>
              <a:buChar char="●"/>
            </a:pPr>
            <a:r>
              <a:rPr lang="en">
                <a:solidFill>
                  <a:srgbClr val="45818E"/>
                </a:solidFill>
                <a:latin typeface="Nunito"/>
                <a:ea typeface="Nunito"/>
                <a:cs typeface="Nunito"/>
                <a:sym typeface="Nunito"/>
              </a:rPr>
              <a:t>13 h - 15 h 15 : Poursuite du travail en groupes (avec pause collation)</a:t>
            </a:r>
            <a:endParaRPr>
              <a:solidFill>
                <a:srgbClr val="45818E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298450" lvl="0" marL="5969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5818E"/>
              </a:buClr>
              <a:buSzPts val="1100"/>
              <a:buChar char="●"/>
            </a:pPr>
            <a:r>
              <a:rPr lang="en">
                <a:solidFill>
                  <a:srgbClr val="45818E"/>
                </a:solidFill>
                <a:latin typeface="Nunito"/>
                <a:ea typeface="Nunito"/>
                <a:cs typeface="Nunito"/>
                <a:sym typeface="Nunito"/>
              </a:rPr>
              <a:t>15 h 15 - 16 h 30 (approximatif) : Mise en commun des apprentissages et accomplissements de la journée avec tous les participant-e-s et cocktail réseautage. Le réseautage peut se poursuivre après l’échange. 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4a297c642f_0_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4a297c642f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25420b375d_0_59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25420b375d_0_5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cb7217b73978de8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3cb7217b73978de8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704b5be418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704b5be41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54c840e89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54c840e89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54c840e896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54c840e896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590abd1947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590abd1947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4a297c642f_0_11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" name="Google Shape;329;g4a297c642f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704b5be418_0_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g704b5be418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4e2a75e2cf_0_2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4e2a75e2cf_0_2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6ee417cce5_0_363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6ee417cce5_0_36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6ee417cce5_0_363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6ee417cce5_0_36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6ee417cce5_0_364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0" name="Google Shape;360;g6ee417cce5_0_36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6ee417cce5_0_364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6" name="Google Shape;366;g6ee417cce5_0_36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4b1a0a18b6_0_19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2" name="Google Shape;372;g4b1a0a18b6_0_1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43d92a4765_0_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9" name="Google Shape;379;g43d92a4765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Démo : suivre une ligne, code sur le site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https://ozoblockly.com/</a:t>
            </a:r>
            <a:r>
              <a:rPr lang="en"/>
              <a:t> Défi couleurs et avancer puis téléchargement du fichier. Exécution du programme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6f49c75ca5_0_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" name="Google Shape;385;g6f49c75ca5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Démo : suivre une ligne, code sur le site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https://ozoblockly.com/</a:t>
            </a:r>
            <a:r>
              <a:rPr lang="en"/>
              <a:t> Défi couleurs et avancer puis téléchargement du fichier. Exécution du programme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4e2a75e2cf_0_38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" name="Google Shape;392;g4e2a75e2cf_0_3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http://blockly4thymio.net/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Programme pour faire un carré, mettre un crayon, 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4b1a0a1538_0_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" name="Google Shape;398;g4b1a0a1538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http://blockly4thymio.net/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Programme pour faire un carré, mettre un crayon, 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g4e2a75e2cf_0_39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5" name="Google Shape;405;g4e2a75e2cf_0_3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4e2a75e2cf_0_37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2" name="Google Shape;412;g4e2a75e2cf_0_3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Démo : suivre une ligne, code sur le site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https://ozoblockly.com/</a:t>
            </a:r>
            <a:r>
              <a:rPr lang="en"/>
              <a:t> Défi couleurs et avancer puis téléchargement du fichier. Exécution du programme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4b1a0a18b6_0_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9" name="Google Shape;419;g4b1a0a18b6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7696be26c8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6" name="Google Shape;426;g7696be26c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http://blockly4thymio.net/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Programme pour faire un carré, mettre un crayon, </a:t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g4b1a0a1538_0_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2" name="Google Shape;432;g4b1a0a1538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Avec tablette, détecter la distance sous l’onglet jaune avec le temps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4b1a0a18b6_0_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9" name="Google Shape;439;g4b1a0a18b6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g4e2a75e2cf_0_5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8" name="Google Shape;448;g4e2a75e2cf_0_5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http://blockly4thymio.net/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Programme pour faire un carré, mettre un crayon, </a:t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g4b1a0a18b6_0_20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7" name="Google Shape;457;g4b1a0a18b6_0_2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g4b1a0a18b6_0_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3" name="Google Shape;463;g4b1a0a18b6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g4f0878d2f5_0_3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0" name="Google Shape;470;g4f0878d2f5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4f0878d2f5_0_3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6" name="Google Shape;476;g4f0878d2f5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g6afc468975128ac7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3" name="Google Shape;483;g6afc468975128ac7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g5517c4246b_0_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9" name="Google Shape;489;g5517c4246b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g43d92a4765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5" name="Google Shape;495;g43d92a476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g557936855d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0" name="Google Shape;500;g557936855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g4e2a75a647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8" name="Google Shape;508;g4e2a75a64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g6f49c75ca5_0_1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3" name="Google Shape;513;g6f49c75ca5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g6f49c75ca5_0_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8" name="Google Shape;518;g6f49c75ca5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4b1a0a18b6_0_2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" name="Google Shape;523;g4b1a0a18b6_0_2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g4b1a0a1538_0_5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8" name="Google Shape;528;g4b1a0a1538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g512c84f937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3" name="Google Shape;533;g512c84f93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g35ed75ccf_0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0" name="Google Shape;540;g35ed75ccf_0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7209425" y="502200"/>
            <a:ext cx="206100" cy="2061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" name="Google Shape;10;p2"/>
          <p:cNvSpPr/>
          <p:nvPr/>
        </p:nvSpPr>
        <p:spPr>
          <a:xfrm>
            <a:off x="1197475" y="-802775"/>
            <a:ext cx="6749100" cy="6749100"/>
          </a:xfrm>
          <a:prstGeom prst="ellipse">
            <a:avLst/>
          </a:prstGeom>
          <a:noFill/>
          <a:ln cap="flat" cmpd="sng" w="9525">
            <a:solidFill>
              <a:srgbClr val="A1BECC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2255425" y="1991825"/>
            <a:ext cx="46332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12" name="Google Shape;12;p2"/>
          <p:cNvSpPr/>
          <p:nvPr/>
        </p:nvSpPr>
        <p:spPr>
          <a:xfrm>
            <a:off x="267550" y="-886750"/>
            <a:ext cx="2347200" cy="2347200"/>
          </a:xfrm>
          <a:prstGeom prst="donut">
            <a:avLst>
              <a:gd fmla="val 29778" name="adj"/>
            </a:avLst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8348875" y="2882375"/>
            <a:ext cx="978600" cy="978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2255425" y="541800"/>
            <a:ext cx="657600" cy="6576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" name="Google Shape;15;p2"/>
          <p:cNvSpPr/>
          <p:nvPr/>
        </p:nvSpPr>
        <p:spPr>
          <a:xfrm>
            <a:off x="6752750" y="3465100"/>
            <a:ext cx="2284200" cy="2284200"/>
          </a:xfrm>
          <a:prstGeom prst="donut">
            <a:avLst>
              <a:gd fmla="val 11909" name="adj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" name="Google Shape;16;p2"/>
          <p:cNvSpPr/>
          <p:nvPr/>
        </p:nvSpPr>
        <p:spPr>
          <a:xfrm>
            <a:off x="137775" y="3193200"/>
            <a:ext cx="657600" cy="6576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2"/>
          <p:cNvSpPr/>
          <p:nvPr/>
        </p:nvSpPr>
        <p:spPr>
          <a:xfrm>
            <a:off x="376550" y="4217275"/>
            <a:ext cx="1207800" cy="1207800"/>
          </a:xfrm>
          <a:prstGeom prst="donut">
            <a:avLst>
              <a:gd fmla="val 42915" name="adj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2"/>
          <p:cNvSpPr/>
          <p:nvPr/>
        </p:nvSpPr>
        <p:spPr>
          <a:xfrm>
            <a:off x="8244625" y="2541950"/>
            <a:ext cx="304800" cy="3048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2"/>
          <p:cNvSpPr/>
          <p:nvPr/>
        </p:nvSpPr>
        <p:spPr>
          <a:xfrm>
            <a:off x="7598775" y="-300250"/>
            <a:ext cx="1370700" cy="13707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2"/>
          <p:cNvSpPr/>
          <p:nvPr/>
        </p:nvSpPr>
        <p:spPr>
          <a:xfrm>
            <a:off x="8244625" y="802850"/>
            <a:ext cx="657600" cy="657600"/>
          </a:xfrm>
          <a:prstGeom prst="ellipse">
            <a:avLst/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2"/>
          <p:cNvSpPr/>
          <p:nvPr/>
        </p:nvSpPr>
        <p:spPr>
          <a:xfrm>
            <a:off x="213975" y="695900"/>
            <a:ext cx="871500" cy="871500"/>
          </a:xfrm>
          <a:prstGeom prst="ellipse">
            <a:avLst/>
          </a:prstGeom>
          <a:noFill/>
          <a:ln cap="flat" cmpd="sng" w="9525">
            <a:solidFill>
              <a:srgbClr val="00ACC3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2"/>
          <p:cNvSpPr/>
          <p:nvPr/>
        </p:nvSpPr>
        <p:spPr>
          <a:xfrm>
            <a:off x="-122175" y="2933250"/>
            <a:ext cx="1177500" cy="1177500"/>
          </a:xfrm>
          <a:prstGeom prst="ellipse">
            <a:avLst/>
          </a:prstGeom>
          <a:noFill/>
          <a:ln cap="flat" cmpd="sng" w="9525">
            <a:solidFill>
              <a:srgbClr val="BBCD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2"/>
          <p:cNvSpPr/>
          <p:nvPr/>
        </p:nvSpPr>
        <p:spPr>
          <a:xfrm>
            <a:off x="8150075" y="708300"/>
            <a:ext cx="846600" cy="846600"/>
          </a:xfrm>
          <a:prstGeom prst="ellipse">
            <a:avLst/>
          </a:prstGeom>
          <a:noFill/>
          <a:ln cap="flat" cmpd="sng" w="9525">
            <a:solidFill>
              <a:srgbClr val="65BB48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" name="Google Shape;24;p2"/>
          <p:cNvSpPr/>
          <p:nvPr/>
        </p:nvSpPr>
        <p:spPr>
          <a:xfrm>
            <a:off x="1055325" y="3904575"/>
            <a:ext cx="206100" cy="2061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ubtitle">
  <p:cSld name="TITLE_1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"/>
          <p:cNvSpPr/>
          <p:nvPr/>
        </p:nvSpPr>
        <p:spPr>
          <a:xfrm>
            <a:off x="3058200" y="-295450"/>
            <a:ext cx="3027600" cy="3027900"/>
          </a:xfrm>
          <a:prstGeom prst="ellipse">
            <a:avLst/>
          </a:prstGeom>
          <a:noFill/>
          <a:ln cap="flat" cmpd="sng" w="9525">
            <a:solidFill>
              <a:srgbClr val="A1BECC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3"/>
          <p:cNvSpPr txBox="1"/>
          <p:nvPr>
            <p:ph type="ctrTitle"/>
          </p:nvPr>
        </p:nvSpPr>
        <p:spPr>
          <a:xfrm>
            <a:off x="1773750" y="2421550"/>
            <a:ext cx="55965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8" name="Google Shape;28;p3"/>
          <p:cNvSpPr txBox="1"/>
          <p:nvPr>
            <p:ph idx="1" type="subTitle"/>
          </p:nvPr>
        </p:nvSpPr>
        <p:spPr>
          <a:xfrm>
            <a:off x="1773750" y="3449654"/>
            <a:ext cx="55965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None/>
              <a:defRPr b="1">
                <a:solidFill>
                  <a:srgbClr val="A1BECC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b="1" sz="3000">
                <a:solidFill>
                  <a:srgbClr val="A1BECC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b="1" sz="3000">
                <a:solidFill>
                  <a:srgbClr val="A1BECC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b="1" sz="3000">
                <a:solidFill>
                  <a:srgbClr val="A1BECC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b="1" sz="3000">
                <a:solidFill>
                  <a:srgbClr val="A1BECC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b="1" sz="3000">
                <a:solidFill>
                  <a:srgbClr val="A1BECC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b="1" sz="3000">
                <a:solidFill>
                  <a:srgbClr val="A1BECC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b="1" sz="3000">
                <a:solidFill>
                  <a:srgbClr val="A1BECC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b="1" sz="3000">
                <a:solidFill>
                  <a:srgbClr val="A1BECC"/>
                </a:solidFill>
              </a:defRPr>
            </a:lvl9pPr>
          </a:lstStyle>
          <a:p/>
        </p:txBody>
      </p:sp>
      <p:sp>
        <p:nvSpPr>
          <p:cNvPr id="29" name="Google Shape;29;p3"/>
          <p:cNvSpPr/>
          <p:nvPr/>
        </p:nvSpPr>
        <p:spPr>
          <a:xfrm>
            <a:off x="1414538" y="3988225"/>
            <a:ext cx="206100" cy="2061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" name="Google Shape;30;p3"/>
          <p:cNvSpPr/>
          <p:nvPr/>
        </p:nvSpPr>
        <p:spPr>
          <a:xfrm>
            <a:off x="7630150" y="2469625"/>
            <a:ext cx="2347200" cy="2347200"/>
          </a:xfrm>
          <a:prstGeom prst="donut">
            <a:avLst>
              <a:gd fmla="val 29778" name="adj"/>
            </a:avLst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" name="Google Shape;31;p3"/>
          <p:cNvSpPr/>
          <p:nvPr/>
        </p:nvSpPr>
        <p:spPr>
          <a:xfrm>
            <a:off x="376550" y="1139200"/>
            <a:ext cx="978600" cy="9786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" name="Google Shape;32;p3"/>
          <p:cNvSpPr/>
          <p:nvPr/>
        </p:nvSpPr>
        <p:spPr>
          <a:xfrm>
            <a:off x="7240275" y="4662700"/>
            <a:ext cx="657600" cy="6576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3"/>
          <p:cNvSpPr/>
          <p:nvPr/>
        </p:nvSpPr>
        <p:spPr>
          <a:xfrm>
            <a:off x="231175" y="-571700"/>
            <a:ext cx="2284200" cy="2284200"/>
          </a:xfrm>
          <a:prstGeom prst="donut">
            <a:avLst>
              <a:gd fmla="val 11909" name="adj"/>
            </a:avLst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3"/>
          <p:cNvSpPr/>
          <p:nvPr/>
        </p:nvSpPr>
        <p:spPr>
          <a:xfrm>
            <a:off x="7507625" y="917475"/>
            <a:ext cx="657600" cy="6576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3"/>
          <p:cNvSpPr/>
          <p:nvPr/>
        </p:nvSpPr>
        <p:spPr>
          <a:xfrm>
            <a:off x="8065925" y="-295450"/>
            <a:ext cx="1207800" cy="1207800"/>
          </a:xfrm>
          <a:prstGeom prst="donut">
            <a:avLst>
              <a:gd fmla="val 42915" name="adj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3"/>
          <p:cNvSpPr/>
          <p:nvPr/>
        </p:nvSpPr>
        <p:spPr>
          <a:xfrm>
            <a:off x="1417200" y="2052650"/>
            <a:ext cx="304800" cy="3048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3"/>
          <p:cNvSpPr/>
          <p:nvPr/>
        </p:nvSpPr>
        <p:spPr>
          <a:xfrm>
            <a:off x="180500" y="4023250"/>
            <a:ext cx="1370700" cy="13707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3"/>
          <p:cNvSpPr/>
          <p:nvPr/>
        </p:nvSpPr>
        <p:spPr>
          <a:xfrm>
            <a:off x="246046" y="3365546"/>
            <a:ext cx="456000" cy="456000"/>
          </a:xfrm>
          <a:prstGeom prst="ellipse">
            <a:avLst/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3"/>
          <p:cNvSpPr/>
          <p:nvPr/>
        </p:nvSpPr>
        <p:spPr>
          <a:xfrm>
            <a:off x="7072325" y="4494725"/>
            <a:ext cx="993600" cy="993300"/>
          </a:xfrm>
          <a:prstGeom prst="ellipse">
            <a:avLst/>
          </a:prstGeom>
          <a:noFill/>
          <a:ln cap="flat" cmpd="sng" w="9525">
            <a:solidFill>
              <a:srgbClr val="00ACC3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" name="Google Shape;40;p3"/>
          <p:cNvSpPr/>
          <p:nvPr/>
        </p:nvSpPr>
        <p:spPr>
          <a:xfrm>
            <a:off x="7370250" y="780100"/>
            <a:ext cx="932400" cy="932400"/>
          </a:xfrm>
          <a:prstGeom prst="ellipse">
            <a:avLst/>
          </a:prstGeom>
          <a:noFill/>
          <a:ln cap="flat" cmpd="sng" w="9525">
            <a:solidFill>
              <a:srgbClr val="BBCD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p3"/>
          <p:cNvSpPr/>
          <p:nvPr/>
        </p:nvSpPr>
        <p:spPr>
          <a:xfrm>
            <a:off x="180500" y="3300000"/>
            <a:ext cx="586800" cy="586800"/>
          </a:xfrm>
          <a:prstGeom prst="ellipse">
            <a:avLst/>
          </a:prstGeom>
          <a:noFill/>
          <a:ln cap="flat" cmpd="sng" w="9525">
            <a:solidFill>
              <a:srgbClr val="65BB48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" name="Google Shape;42;p3"/>
          <p:cNvSpPr/>
          <p:nvPr/>
        </p:nvSpPr>
        <p:spPr>
          <a:xfrm>
            <a:off x="7733375" y="467300"/>
            <a:ext cx="206100" cy="2061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3"/>
          <p:cNvSpPr/>
          <p:nvPr/>
        </p:nvSpPr>
        <p:spPr>
          <a:xfrm>
            <a:off x="598175" y="-204700"/>
            <a:ext cx="1550100" cy="1550100"/>
          </a:xfrm>
          <a:prstGeom prst="ellipse">
            <a:avLst/>
          </a:prstGeom>
          <a:noFill/>
          <a:ln cap="flat" cmpd="sng" w="9525">
            <a:solidFill>
              <a:srgbClr val="E8004C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Quote">
  <p:cSld name="TITLE_1_1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4"/>
          <p:cNvSpPr/>
          <p:nvPr/>
        </p:nvSpPr>
        <p:spPr>
          <a:xfrm>
            <a:off x="1197475" y="-802775"/>
            <a:ext cx="6749100" cy="6749100"/>
          </a:xfrm>
          <a:prstGeom prst="ellipse">
            <a:avLst/>
          </a:prstGeom>
          <a:noFill/>
          <a:ln cap="flat" cmpd="sng" w="9525">
            <a:solidFill>
              <a:srgbClr val="A1BECC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4"/>
          <p:cNvSpPr/>
          <p:nvPr/>
        </p:nvSpPr>
        <p:spPr>
          <a:xfrm>
            <a:off x="8334450" y="4139625"/>
            <a:ext cx="424800" cy="4248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4"/>
          <p:cNvSpPr/>
          <p:nvPr/>
        </p:nvSpPr>
        <p:spPr>
          <a:xfrm>
            <a:off x="4308288" y="-1078650"/>
            <a:ext cx="2347200" cy="2347200"/>
          </a:xfrm>
          <a:prstGeom prst="donut">
            <a:avLst>
              <a:gd fmla="val 17100" name="adj"/>
            </a:avLst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4"/>
          <p:cNvSpPr/>
          <p:nvPr/>
        </p:nvSpPr>
        <p:spPr>
          <a:xfrm>
            <a:off x="4047750" y="805125"/>
            <a:ext cx="1048500" cy="10485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" name="Google Shape;49;p4"/>
          <p:cNvSpPr txBox="1"/>
          <p:nvPr>
            <p:ph idx="1" type="body"/>
          </p:nvPr>
        </p:nvSpPr>
        <p:spPr>
          <a:xfrm>
            <a:off x="1880850" y="1920300"/>
            <a:ext cx="5382300" cy="207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rtl="0" algn="ctr">
              <a:spcBef>
                <a:spcPts val="600"/>
              </a:spcBef>
              <a:spcAft>
                <a:spcPts val="0"/>
              </a:spcAft>
              <a:buSzPts val="2400"/>
              <a:buChar char="◎"/>
              <a:defRPr/>
            </a:lvl1pPr>
            <a:lvl2pPr indent="-381000" lvl="1" marL="914400" rtl="0" algn="ctr">
              <a:spcBef>
                <a:spcPts val="0"/>
              </a:spcBef>
              <a:spcAft>
                <a:spcPts val="0"/>
              </a:spcAft>
              <a:buSzPts val="2400"/>
              <a:buChar char="◉"/>
              <a:defRPr/>
            </a:lvl2pPr>
            <a:lvl3pPr indent="-381000" lvl="2" marL="1371600" rtl="0" algn="ctr">
              <a:spcBef>
                <a:spcPts val="0"/>
              </a:spcBef>
              <a:spcAft>
                <a:spcPts val="0"/>
              </a:spcAft>
              <a:buSzPts val="2400"/>
              <a:buChar char="￮"/>
              <a:defRPr/>
            </a:lvl3pPr>
            <a:lvl4pPr indent="-381000" lvl="3" marL="1828800" rtl="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 rtl="0" algn="ctr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 rtl="0" algn="ctr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 rtl="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 rtl="0" algn="ctr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 algn="ctr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50" name="Google Shape;50;p4"/>
          <p:cNvSpPr txBox="1"/>
          <p:nvPr/>
        </p:nvSpPr>
        <p:spPr>
          <a:xfrm>
            <a:off x="3593400" y="781369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rgbClr val="FFFFFF"/>
                </a:solidFill>
                <a:latin typeface="Nixie One"/>
                <a:ea typeface="Nixie One"/>
                <a:cs typeface="Nixie One"/>
                <a:sym typeface="Nixie One"/>
              </a:rPr>
              <a:t>“</a:t>
            </a:r>
            <a:endParaRPr sz="9600">
              <a:solidFill>
                <a:srgbClr val="FFFFFF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51" name="Google Shape;51;p4"/>
          <p:cNvSpPr/>
          <p:nvPr/>
        </p:nvSpPr>
        <p:spPr>
          <a:xfrm>
            <a:off x="229225" y="2988350"/>
            <a:ext cx="802800" cy="8031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-442225" y="3999900"/>
            <a:ext cx="1695900" cy="1695900"/>
          </a:xfrm>
          <a:prstGeom prst="donut">
            <a:avLst>
              <a:gd fmla="val 10084" name="adj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4"/>
          <p:cNvSpPr/>
          <p:nvPr/>
        </p:nvSpPr>
        <p:spPr>
          <a:xfrm>
            <a:off x="1334025" y="-231725"/>
            <a:ext cx="1666800" cy="16668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4"/>
          <p:cNvSpPr/>
          <p:nvPr/>
        </p:nvSpPr>
        <p:spPr>
          <a:xfrm>
            <a:off x="550525" y="710300"/>
            <a:ext cx="481500" cy="481800"/>
          </a:xfrm>
          <a:prstGeom prst="donut">
            <a:avLst>
              <a:gd fmla="val 37274" name="adj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4"/>
          <p:cNvSpPr/>
          <p:nvPr/>
        </p:nvSpPr>
        <p:spPr>
          <a:xfrm>
            <a:off x="1032025" y="3791450"/>
            <a:ext cx="304800" cy="3048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4"/>
          <p:cNvSpPr/>
          <p:nvPr/>
        </p:nvSpPr>
        <p:spPr>
          <a:xfrm>
            <a:off x="1217050" y="1311325"/>
            <a:ext cx="304800" cy="3048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4"/>
          <p:cNvSpPr/>
          <p:nvPr/>
        </p:nvSpPr>
        <p:spPr>
          <a:xfrm>
            <a:off x="7744475" y="1473300"/>
            <a:ext cx="1048500" cy="10485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4"/>
          <p:cNvSpPr/>
          <p:nvPr/>
        </p:nvSpPr>
        <p:spPr>
          <a:xfrm>
            <a:off x="8050675" y="2042175"/>
            <a:ext cx="1520100" cy="1520100"/>
          </a:xfrm>
          <a:prstGeom prst="donut">
            <a:avLst>
              <a:gd fmla="val 5022" name="adj"/>
            </a:avLst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4"/>
          <p:cNvSpPr/>
          <p:nvPr/>
        </p:nvSpPr>
        <p:spPr>
          <a:xfrm>
            <a:off x="7969775" y="3713850"/>
            <a:ext cx="597900" cy="598200"/>
          </a:xfrm>
          <a:prstGeom prst="donut">
            <a:avLst>
              <a:gd fmla="val 43984" name="adj"/>
            </a:avLst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4"/>
          <p:cNvSpPr/>
          <p:nvPr/>
        </p:nvSpPr>
        <p:spPr>
          <a:xfrm>
            <a:off x="8608775" y="1192100"/>
            <a:ext cx="184200" cy="1842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1 column" type="tx">
  <p:cSld name="TITLE_AND_BODY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5"/>
          <p:cNvSpPr/>
          <p:nvPr/>
        </p:nvSpPr>
        <p:spPr>
          <a:xfrm>
            <a:off x="1144200" y="2698575"/>
            <a:ext cx="893700" cy="893700"/>
          </a:xfrm>
          <a:prstGeom prst="ellipse">
            <a:avLst/>
          </a:prstGeom>
          <a:noFill/>
          <a:ln cap="flat" cmpd="sng" w="9525">
            <a:solidFill>
              <a:srgbClr val="BBCD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5"/>
          <p:cNvSpPr txBox="1"/>
          <p:nvPr>
            <p:ph type="title"/>
          </p:nvPr>
        </p:nvSpPr>
        <p:spPr>
          <a:xfrm>
            <a:off x="2935875" y="909050"/>
            <a:ext cx="5275500" cy="64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64" name="Google Shape;64;p5"/>
          <p:cNvSpPr txBox="1"/>
          <p:nvPr>
            <p:ph idx="1" type="body"/>
          </p:nvPr>
        </p:nvSpPr>
        <p:spPr>
          <a:xfrm>
            <a:off x="2935875" y="1525758"/>
            <a:ext cx="5275500" cy="27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>
              <a:spcBef>
                <a:spcPts val="600"/>
              </a:spcBef>
              <a:spcAft>
                <a:spcPts val="0"/>
              </a:spcAft>
              <a:buSzPts val="2400"/>
              <a:buChar char="◎"/>
              <a:defRPr sz="2400"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◉"/>
              <a:defRPr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￮"/>
              <a:defRPr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65" name="Google Shape;65;p5"/>
          <p:cNvSpPr/>
          <p:nvPr/>
        </p:nvSpPr>
        <p:spPr>
          <a:xfrm>
            <a:off x="259925" y="-206300"/>
            <a:ext cx="2347200" cy="2347200"/>
          </a:xfrm>
          <a:prstGeom prst="donut">
            <a:avLst>
              <a:gd fmla="val 29778" name="adj"/>
            </a:avLst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5"/>
          <p:cNvSpPr/>
          <p:nvPr/>
        </p:nvSpPr>
        <p:spPr>
          <a:xfrm>
            <a:off x="-152925" y="1360050"/>
            <a:ext cx="978600" cy="978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5"/>
          <p:cNvSpPr/>
          <p:nvPr/>
        </p:nvSpPr>
        <p:spPr>
          <a:xfrm>
            <a:off x="2339600" y="243625"/>
            <a:ext cx="657600" cy="6576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5"/>
          <p:cNvSpPr/>
          <p:nvPr/>
        </p:nvSpPr>
        <p:spPr>
          <a:xfrm>
            <a:off x="788725" y="2338650"/>
            <a:ext cx="811200" cy="811200"/>
          </a:xfrm>
          <a:prstGeom prst="donut">
            <a:avLst>
              <a:gd fmla="val 22275" name="adj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5"/>
          <p:cNvSpPr/>
          <p:nvPr/>
        </p:nvSpPr>
        <p:spPr>
          <a:xfrm>
            <a:off x="153675" y="4149950"/>
            <a:ext cx="1207800" cy="12078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5"/>
          <p:cNvSpPr/>
          <p:nvPr/>
        </p:nvSpPr>
        <p:spPr>
          <a:xfrm>
            <a:off x="1315800" y="3860975"/>
            <a:ext cx="550500" cy="550500"/>
          </a:xfrm>
          <a:prstGeom prst="donut">
            <a:avLst>
              <a:gd fmla="val 42915" name="adj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5"/>
          <p:cNvSpPr/>
          <p:nvPr/>
        </p:nvSpPr>
        <p:spPr>
          <a:xfrm>
            <a:off x="438575" y="2993025"/>
            <a:ext cx="304800" cy="3048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5"/>
          <p:cNvSpPr/>
          <p:nvPr/>
        </p:nvSpPr>
        <p:spPr>
          <a:xfrm>
            <a:off x="7744850" y="420475"/>
            <a:ext cx="550500" cy="5505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5"/>
          <p:cNvSpPr/>
          <p:nvPr/>
        </p:nvSpPr>
        <p:spPr>
          <a:xfrm>
            <a:off x="8839500" y="1019775"/>
            <a:ext cx="397500" cy="3975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5"/>
          <p:cNvSpPr/>
          <p:nvPr/>
        </p:nvSpPr>
        <p:spPr>
          <a:xfrm>
            <a:off x="8295350" y="-321125"/>
            <a:ext cx="741600" cy="741600"/>
          </a:xfrm>
          <a:prstGeom prst="donut">
            <a:avLst>
              <a:gd fmla="val 31897" name="adj"/>
            </a:avLst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5"/>
          <p:cNvSpPr/>
          <p:nvPr/>
        </p:nvSpPr>
        <p:spPr>
          <a:xfrm>
            <a:off x="8651500" y="1616325"/>
            <a:ext cx="188100" cy="1881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5"/>
          <p:cNvSpPr/>
          <p:nvPr/>
        </p:nvSpPr>
        <p:spPr>
          <a:xfrm>
            <a:off x="2179100" y="83125"/>
            <a:ext cx="978600" cy="978600"/>
          </a:xfrm>
          <a:prstGeom prst="ellipse">
            <a:avLst/>
          </a:prstGeom>
          <a:noFill/>
          <a:ln cap="flat" cmpd="sng" w="9525">
            <a:solidFill>
              <a:srgbClr val="00ACC3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5"/>
          <p:cNvSpPr/>
          <p:nvPr/>
        </p:nvSpPr>
        <p:spPr>
          <a:xfrm>
            <a:off x="8062825" y="688875"/>
            <a:ext cx="449700" cy="449700"/>
          </a:xfrm>
          <a:prstGeom prst="ellipse">
            <a:avLst/>
          </a:prstGeom>
          <a:noFill/>
          <a:ln cap="flat" cmpd="sng" w="9525">
            <a:solidFill>
              <a:srgbClr val="ED4A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1 column + image">
  <p:cSld name="TITLE_AND_BODY_1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6"/>
          <p:cNvSpPr txBox="1"/>
          <p:nvPr>
            <p:ph type="title"/>
          </p:nvPr>
        </p:nvSpPr>
        <p:spPr>
          <a:xfrm>
            <a:off x="4572000" y="909050"/>
            <a:ext cx="3639600" cy="64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80" name="Google Shape;80;p6"/>
          <p:cNvSpPr txBox="1"/>
          <p:nvPr>
            <p:ph idx="1" type="body"/>
          </p:nvPr>
        </p:nvSpPr>
        <p:spPr>
          <a:xfrm>
            <a:off x="4572000" y="1525754"/>
            <a:ext cx="3639600" cy="27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600"/>
              </a:spcBef>
              <a:spcAft>
                <a:spcPts val="0"/>
              </a:spcAft>
              <a:buSzPts val="2000"/>
              <a:buChar char="◎"/>
              <a:defRPr sz="2000"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◉"/>
              <a:defRPr sz="2000"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￮"/>
              <a:defRPr sz="2000"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81" name="Google Shape;81;p6"/>
          <p:cNvSpPr/>
          <p:nvPr/>
        </p:nvSpPr>
        <p:spPr>
          <a:xfrm>
            <a:off x="580275" y="751950"/>
            <a:ext cx="3639600" cy="3639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6"/>
          <p:cNvSpPr/>
          <p:nvPr/>
        </p:nvSpPr>
        <p:spPr>
          <a:xfrm>
            <a:off x="-295650" y="-356450"/>
            <a:ext cx="1057800" cy="10578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6"/>
          <p:cNvSpPr/>
          <p:nvPr/>
        </p:nvSpPr>
        <p:spPr>
          <a:xfrm>
            <a:off x="2836600" y="179825"/>
            <a:ext cx="978600" cy="978600"/>
          </a:xfrm>
          <a:prstGeom prst="donut">
            <a:avLst>
              <a:gd fmla="val 39527" name="adj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6"/>
          <p:cNvSpPr/>
          <p:nvPr/>
        </p:nvSpPr>
        <p:spPr>
          <a:xfrm>
            <a:off x="465975" y="3692750"/>
            <a:ext cx="1019400" cy="10194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6"/>
          <p:cNvSpPr/>
          <p:nvPr/>
        </p:nvSpPr>
        <p:spPr>
          <a:xfrm>
            <a:off x="1485375" y="4559750"/>
            <a:ext cx="361500" cy="361500"/>
          </a:xfrm>
          <a:prstGeom prst="donut">
            <a:avLst>
              <a:gd fmla="val 29951" name="adj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6"/>
          <p:cNvSpPr/>
          <p:nvPr/>
        </p:nvSpPr>
        <p:spPr>
          <a:xfrm>
            <a:off x="2364800" y="346950"/>
            <a:ext cx="274200" cy="2739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6"/>
          <p:cNvSpPr/>
          <p:nvPr/>
        </p:nvSpPr>
        <p:spPr>
          <a:xfrm>
            <a:off x="-472600" y="-533400"/>
            <a:ext cx="1411800" cy="1411800"/>
          </a:xfrm>
          <a:prstGeom prst="ellipse">
            <a:avLst/>
          </a:prstGeom>
          <a:noFill/>
          <a:ln cap="flat" cmpd="sng" w="9525">
            <a:solidFill>
              <a:srgbClr val="00ACC3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6"/>
          <p:cNvSpPr/>
          <p:nvPr/>
        </p:nvSpPr>
        <p:spPr>
          <a:xfrm>
            <a:off x="2899000" y="242225"/>
            <a:ext cx="853800" cy="853800"/>
          </a:xfrm>
          <a:prstGeom prst="ellipse">
            <a:avLst/>
          </a:prstGeom>
          <a:noFill/>
          <a:ln cap="flat" cmpd="sng" w="9525">
            <a:solidFill>
              <a:srgbClr val="ED4A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6"/>
          <p:cNvSpPr/>
          <p:nvPr/>
        </p:nvSpPr>
        <p:spPr>
          <a:xfrm>
            <a:off x="1061150" y="142950"/>
            <a:ext cx="538500" cy="5382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2 columns" type="twoColTx">
  <p:cSld name="TITLE_AND_TWO_COLUMNS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7"/>
          <p:cNvSpPr txBox="1"/>
          <p:nvPr>
            <p:ph type="title"/>
          </p:nvPr>
        </p:nvSpPr>
        <p:spPr>
          <a:xfrm>
            <a:off x="2935875" y="909050"/>
            <a:ext cx="5275500" cy="64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92" name="Google Shape;92;p7"/>
          <p:cNvSpPr txBox="1"/>
          <p:nvPr>
            <p:ph idx="1" type="body"/>
          </p:nvPr>
        </p:nvSpPr>
        <p:spPr>
          <a:xfrm>
            <a:off x="2935875" y="1550150"/>
            <a:ext cx="2560500" cy="337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600"/>
              </a:spcBef>
              <a:spcAft>
                <a:spcPts val="0"/>
              </a:spcAft>
              <a:buSzPts val="1800"/>
              <a:buChar char="◎"/>
              <a:defRPr sz="1800"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◉"/>
              <a:defRPr sz="1800"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￮"/>
              <a:defRPr sz="1800"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93" name="Google Shape;93;p7"/>
          <p:cNvSpPr txBox="1"/>
          <p:nvPr>
            <p:ph idx="2" type="body"/>
          </p:nvPr>
        </p:nvSpPr>
        <p:spPr>
          <a:xfrm>
            <a:off x="5650849" y="1550150"/>
            <a:ext cx="2560500" cy="337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600"/>
              </a:spcBef>
              <a:spcAft>
                <a:spcPts val="0"/>
              </a:spcAft>
              <a:buSzPts val="1800"/>
              <a:buChar char="◎"/>
              <a:defRPr sz="1800"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◉"/>
              <a:defRPr sz="1800"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￮"/>
              <a:defRPr sz="1800"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94" name="Google Shape;94;p7"/>
          <p:cNvSpPr/>
          <p:nvPr/>
        </p:nvSpPr>
        <p:spPr>
          <a:xfrm>
            <a:off x="-358950" y="2194400"/>
            <a:ext cx="2347200" cy="2347200"/>
          </a:xfrm>
          <a:prstGeom prst="donut">
            <a:avLst>
              <a:gd fmla="val 36789" name="adj"/>
            </a:avLst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7"/>
          <p:cNvSpPr/>
          <p:nvPr/>
        </p:nvSpPr>
        <p:spPr>
          <a:xfrm>
            <a:off x="198450" y="-321125"/>
            <a:ext cx="978600" cy="978600"/>
          </a:xfrm>
          <a:prstGeom prst="ellipse">
            <a:avLst/>
          </a:prstGeom>
          <a:noFill/>
          <a:ln cap="flat" cmpd="sng" w="9525">
            <a:solidFill>
              <a:srgbClr val="E8004C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7"/>
          <p:cNvSpPr/>
          <p:nvPr/>
        </p:nvSpPr>
        <p:spPr>
          <a:xfrm>
            <a:off x="198450" y="420475"/>
            <a:ext cx="657600" cy="657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7"/>
          <p:cNvSpPr/>
          <p:nvPr/>
        </p:nvSpPr>
        <p:spPr>
          <a:xfrm>
            <a:off x="1177051" y="657475"/>
            <a:ext cx="846900" cy="846900"/>
          </a:xfrm>
          <a:prstGeom prst="donut">
            <a:avLst>
              <a:gd fmla="val 22275" name="adj"/>
            </a:avLst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7"/>
          <p:cNvSpPr/>
          <p:nvPr/>
        </p:nvSpPr>
        <p:spPr>
          <a:xfrm>
            <a:off x="887650" y="4142300"/>
            <a:ext cx="1207800" cy="1207800"/>
          </a:xfrm>
          <a:prstGeom prst="ellipse">
            <a:avLst/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7"/>
          <p:cNvSpPr/>
          <p:nvPr/>
        </p:nvSpPr>
        <p:spPr>
          <a:xfrm>
            <a:off x="153675" y="4799600"/>
            <a:ext cx="550500" cy="550500"/>
          </a:xfrm>
          <a:prstGeom prst="donut">
            <a:avLst>
              <a:gd fmla="val 18606" name="adj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7"/>
          <p:cNvSpPr/>
          <p:nvPr/>
        </p:nvSpPr>
        <p:spPr>
          <a:xfrm>
            <a:off x="1172525" y="1696950"/>
            <a:ext cx="304800" cy="3048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7"/>
          <p:cNvSpPr/>
          <p:nvPr/>
        </p:nvSpPr>
        <p:spPr>
          <a:xfrm>
            <a:off x="7844250" y="619275"/>
            <a:ext cx="550500" cy="5505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7"/>
          <p:cNvSpPr/>
          <p:nvPr/>
        </p:nvSpPr>
        <p:spPr>
          <a:xfrm>
            <a:off x="7515500" y="-72500"/>
            <a:ext cx="397500" cy="397500"/>
          </a:xfrm>
          <a:prstGeom prst="donut">
            <a:avLst>
              <a:gd fmla="val 30568" name="adj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7"/>
          <p:cNvSpPr/>
          <p:nvPr/>
        </p:nvSpPr>
        <p:spPr>
          <a:xfrm>
            <a:off x="8651500" y="1030850"/>
            <a:ext cx="304800" cy="3048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7"/>
          <p:cNvSpPr/>
          <p:nvPr/>
        </p:nvSpPr>
        <p:spPr>
          <a:xfrm>
            <a:off x="8097900" y="167450"/>
            <a:ext cx="741600" cy="741600"/>
          </a:xfrm>
          <a:prstGeom prst="donut">
            <a:avLst>
              <a:gd fmla="val 8064" name="adj"/>
            </a:avLst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7"/>
          <p:cNvSpPr/>
          <p:nvPr/>
        </p:nvSpPr>
        <p:spPr>
          <a:xfrm>
            <a:off x="8394750" y="1504375"/>
            <a:ext cx="188100" cy="1881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7"/>
          <p:cNvSpPr/>
          <p:nvPr/>
        </p:nvSpPr>
        <p:spPr>
          <a:xfrm>
            <a:off x="-205625" y="2347725"/>
            <a:ext cx="2040600" cy="2040600"/>
          </a:xfrm>
          <a:prstGeom prst="ellipse">
            <a:avLst/>
          </a:prstGeom>
          <a:noFill/>
          <a:ln cap="flat" cmpd="sng" w="9525">
            <a:solidFill>
              <a:srgbClr val="65BB48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7"/>
          <p:cNvSpPr/>
          <p:nvPr/>
        </p:nvSpPr>
        <p:spPr>
          <a:xfrm>
            <a:off x="305125" y="-214450"/>
            <a:ext cx="765300" cy="7653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7"/>
          <p:cNvSpPr/>
          <p:nvPr/>
        </p:nvSpPr>
        <p:spPr>
          <a:xfrm>
            <a:off x="8532600" y="911950"/>
            <a:ext cx="542700" cy="542700"/>
          </a:xfrm>
          <a:prstGeom prst="ellipse">
            <a:avLst/>
          </a:prstGeom>
          <a:noFill/>
          <a:ln cap="flat" cmpd="sng" w="9525">
            <a:solidFill>
              <a:srgbClr val="F8BB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3 columns">
  <p:cSld name="TITLE_AND_TWO_COLUMNS_1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8"/>
          <p:cNvSpPr/>
          <p:nvPr/>
        </p:nvSpPr>
        <p:spPr>
          <a:xfrm>
            <a:off x="8638525" y="1472600"/>
            <a:ext cx="978600" cy="978600"/>
          </a:xfrm>
          <a:prstGeom prst="ellipse">
            <a:avLst/>
          </a:prstGeom>
          <a:noFill/>
          <a:ln cap="flat" cmpd="sng" w="9525">
            <a:solidFill>
              <a:srgbClr val="ED4A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8"/>
          <p:cNvSpPr txBox="1"/>
          <p:nvPr>
            <p:ph type="title"/>
          </p:nvPr>
        </p:nvSpPr>
        <p:spPr>
          <a:xfrm>
            <a:off x="2935875" y="909050"/>
            <a:ext cx="5275500" cy="64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112" name="Google Shape;112;p8"/>
          <p:cNvSpPr txBox="1"/>
          <p:nvPr>
            <p:ph idx="1" type="body"/>
          </p:nvPr>
        </p:nvSpPr>
        <p:spPr>
          <a:xfrm>
            <a:off x="2935875" y="1550150"/>
            <a:ext cx="1700400" cy="337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00"/>
              </a:spcBef>
              <a:spcAft>
                <a:spcPts val="0"/>
              </a:spcAft>
              <a:buSzPts val="1400"/>
              <a:buChar char="◎"/>
              <a:defRPr sz="1400"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◉"/>
              <a:defRPr sz="1400"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￮"/>
              <a:defRPr sz="1400"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113" name="Google Shape;113;p8"/>
          <p:cNvSpPr txBox="1"/>
          <p:nvPr>
            <p:ph idx="2" type="body"/>
          </p:nvPr>
        </p:nvSpPr>
        <p:spPr>
          <a:xfrm>
            <a:off x="4723373" y="1550150"/>
            <a:ext cx="1700400" cy="337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00"/>
              </a:spcBef>
              <a:spcAft>
                <a:spcPts val="0"/>
              </a:spcAft>
              <a:buSzPts val="1400"/>
              <a:buChar char="◎"/>
              <a:defRPr sz="1400"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◉"/>
              <a:defRPr sz="1400"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￮"/>
              <a:defRPr sz="1400"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114" name="Google Shape;114;p8"/>
          <p:cNvSpPr txBox="1"/>
          <p:nvPr>
            <p:ph idx="3" type="body"/>
          </p:nvPr>
        </p:nvSpPr>
        <p:spPr>
          <a:xfrm>
            <a:off x="6510871" y="1550150"/>
            <a:ext cx="1700400" cy="337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00"/>
              </a:spcBef>
              <a:spcAft>
                <a:spcPts val="0"/>
              </a:spcAft>
              <a:buSzPts val="1400"/>
              <a:buChar char="◎"/>
              <a:defRPr sz="1400"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◉"/>
              <a:defRPr sz="1400"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￮"/>
              <a:defRPr sz="1400"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115" name="Google Shape;115;p8"/>
          <p:cNvSpPr/>
          <p:nvPr/>
        </p:nvSpPr>
        <p:spPr>
          <a:xfrm>
            <a:off x="1016475" y="2981600"/>
            <a:ext cx="440400" cy="440400"/>
          </a:xfrm>
          <a:prstGeom prst="ellipse">
            <a:avLst/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8"/>
          <p:cNvSpPr/>
          <p:nvPr/>
        </p:nvSpPr>
        <p:spPr>
          <a:xfrm>
            <a:off x="-68725" y="3346150"/>
            <a:ext cx="819600" cy="819600"/>
          </a:xfrm>
          <a:prstGeom prst="ellipse">
            <a:avLst/>
          </a:prstGeom>
          <a:noFill/>
          <a:ln cap="flat" cmpd="sng" w="9525">
            <a:solidFill>
              <a:srgbClr val="00D1C6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8"/>
          <p:cNvSpPr/>
          <p:nvPr/>
        </p:nvSpPr>
        <p:spPr>
          <a:xfrm>
            <a:off x="1361475" y="140725"/>
            <a:ext cx="862800" cy="863400"/>
          </a:xfrm>
          <a:prstGeom prst="donut">
            <a:avLst>
              <a:gd fmla="val 43200" name="adj"/>
            </a:avLst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8"/>
          <p:cNvSpPr/>
          <p:nvPr/>
        </p:nvSpPr>
        <p:spPr>
          <a:xfrm>
            <a:off x="1438125" y="3422000"/>
            <a:ext cx="1062000" cy="1062000"/>
          </a:xfrm>
          <a:prstGeom prst="donut">
            <a:avLst>
              <a:gd fmla="val 9905" name="adj"/>
            </a:avLst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8"/>
          <p:cNvSpPr/>
          <p:nvPr/>
        </p:nvSpPr>
        <p:spPr>
          <a:xfrm>
            <a:off x="2059425" y="1112475"/>
            <a:ext cx="304800" cy="3048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8"/>
          <p:cNvSpPr/>
          <p:nvPr/>
        </p:nvSpPr>
        <p:spPr>
          <a:xfrm>
            <a:off x="8723500" y="270225"/>
            <a:ext cx="550500" cy="5505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8"/>
          <p:cNvSpPr/>
          <p:nvPr/>
        </p:nvSpPr>
        <p:spPr>
          <a:xfrm>
            <a:off x="8546800" y="608625"/>
            <a:ext cx="397500" cy="397500"/>
          </a:xfrm>
          <a:prstGeom prst="donut">
            <a:avLst>
              <a:gd fmla="val 8754" name="adj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8"/>
          <p:cNvSpPr/>
          <p:nvPr/>
        </p:nvSpPr>
        <p:spPr>
          <a:xfrm>
            <a:off x="8211275" y="1152650"/>
            <a:ext cx="397500" cy="3975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8"/>
          <p:cNvSpPr/>
          <p:nvPr/>
        </p:nvSpPr>
        <p:spPr>
          <a:xfrm>
            <a:off x="7599600" y="-275250"/>
            <a:ext cx="741600" cy="741600"/>
          </a:xfrm>
          <a:prstGeom prst="donut">
            <a:avLst>
              <a:gd fmla="val 39163" name="adj"/>
            </a:avLst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8"/>
          <p:cNvSpPr/>
          <p:nvPr/>
        </p:nvSpPr>
        <p:spPr>
          <a:xfrm>
            <a:off x="9033775" y="1867850"/>
            <a:ext cx="188100" cy="1881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8"/>
          <p:cNvSpPr/>
          <p:nvPr/>
        </p:nvSpPr>
        <p:spPr>
          <a:xfrm>
            <a:off x="-480225" y="243625"/>
            <a:ext cx="2347200" cy="2347200"/>
          </a:xfrm>
          <a:prstGeom prst="donut">
            <a:avLst>
              <a:gd fmla="val 21094" name="adj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8"/>
          <p:cNvSpPr/>
          <p:nvPr/>
        </p:nvSpPr>
        <p:spPr>
          <a:xfrm>
            <a:off x="1016475" y="4091700"/>
            <a:ext cx="1207800" cy="12078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8"/>
          <p:cNvSpPr/>
          <p:nvPr/>
        </p:nvSpPr>
        <p:spPr>
          <a:xfrm>
            <a:off x="204075" y="927925"/>
            <a:ext cx="978600" cy="978600"/>
          </a:xfrm>
          <a:prstGeom prst="ellipse">
            <a:avLst/>
          </a:prstGeom>
          <a:noFill/>
          <a:ln cap="flat" cmpd="sng" w="9525">
            <a:solidFill>
              <a:srgbClr val="BBCD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9"/>
          <p:cNvSpPr txBox="1"/>
          <p:nvPr>
            <p:ph type="title"/>
          </p:nvPr>
        </p:nvSpPr>
        <p:spPr>
          <a:xfrm>
            <a:off x="2935875" y="909050"/>
            <a:ext cx="5275500" cy="64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130" name="Google Shape;130;p9"/>
          <p:cNvSpPr/>
          <p:nvPr/>
        </p:nvSpPr>
        <p:spPr>
          <a:xfrm>
            <a:off x="1280688" y="3669150"/>
            <a:ext cx="206100" cy="2061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9"/>
          <p:cNvSpPr/>
          <p:nvPr/>
        </p:nvSpPr>
        <p:spPr>
          <a:xfrm>
            <a:off x="180500" y="4023250"/>
            <a:ext cx="1370700" cy="13707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9"/>
          <p:cNvSpPr/>
          <p:nvPr/>
        </p:nvSpPr>
        <p:spPr>
          <a:xfrm>
            <a:off x="246046" y="3213146"/>
            <a:ext cx="456000" cy="456000"/>
          </a:xfrm>
          <a:prstGeom prst="ellipse">
            <a:avLst/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9"/>
          <p:cNvSpPr/>
          <p:nvPr/>
        </p:nvSpPr>
        <p:spPr>
          <a:xfrm>
            <a:off x="71500" y="3038600"/>
            <a:ext cx="804900" cy="804900"/>
          </a:xfrm>
          <a:prstGeom prst="ellipse">
            <a:avLst/>
          </a:prstGeom>
          <a:noFill/>
          <a:ln cap="flat" cmpd="sng" w="9525">
            <a:solidFill>
              <a:srgbClr val="65BB48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9"/>
          <p:cNvSpPr/>
          <p:nvPr/>
        </p:nvSpPr>
        <p:spPr>
          <a:xfrm>
            <a:off x="1280700" y="1608475"/>
            <a:ext cx="1043400" cy="1044000"/>
          </a:xfrm>
          <a:prstGeom prst="donut">
            <a:avLst>
              <a:gd fmla="val 43200" name="adj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9"/>
          <p:cNvSpPr/>
          <p:nvPr/>
        </p:nvSpPr>
        <p:spPr>
          <a:xfrm>
            <a:off x="1640475" y="-201875"/>
            <a:ext cx="750300" cy="7503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9"/>
          <p:cNvSpPr/>
          <p:nvPr/>
        </p:nvSpPr>
        <p:spPr>
          <a:xfrm>
            <a:off x="-480225" y="243625"/>
            <a:ext cx="2347200" cy="2347200"/>
          </a:xfrm>
          <a:prstGeom prst="donut">
            <a:avLst>
              <a:gd fmla="val 6129" name="adj"/>
            </a:avLst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9"/>
          <p:cNvSpPr/>
          <p:nvPr/>
        </p:nvSpPr>
        <p:spPr>
          <a:xfrm>
            <a:off x="-222975" y="500875"/>
            <a:ext cx="1832700" cy="1832700"/>
          </a:xfrm>
          <a:prstGeom prst="ellipse">
            <a:avLst/>
          </a:prstGeom>
          <a:noFill/>
          <a:ln cap="flat" cmpd="sng" w="9525">
            <a:solidFill>
              <a:srgbClr val="ED4A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9"/>
          <p:cNvSpPr/>
          <p:nvPr/>
        </p:nvSpPr>
        <p:spPr>
          <a:xfrm>
            <a:off x="1280700" y="3950125"/>
            <a:ext cx="750300" cy="7503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9"/>
          <p:cNvSpPr/>
          <p:nvPr/>
        </p:nvSpPr>
        <p:spPr>
          <a:xfrm>
            <a:off x="7913000" y="600225"/>
            <a:ext cx="550500" cy="5505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9"/>
          <p:cNvSpPr/>
          <p:nvPr/>
        </p:nvSpPr>
        <p:spPr>
          <a:xfrm>
            <a:off x="8703400" y="1608475"/>
            <a:ext cx="287100" cy="287100"/>
          </a:xfrm>
          <a:prstGeom prst="donut">
            <a:avLst>
              <a:gd fmla="val 18608" name="adj"/>
            </a:avLst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9"/>
          <p:cNvSpPr/>
          <p:nvPr/>
        </p:nvSpPr>
        <p:spPr>
          <a:xfrm>
            <a:off x="8809377" y="886439"/>
            <a:ext cx="416400" cy="4164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9"/>
          <p:cNvSpPr/>
          <p:nvPr/>
        </p:nvSpPr>
        <p:spPr>
          <a:xfrm>
            <a:off x="8118000" y="-244550"/>
            <a:ext cx="741600" cy="741600"/>
          </a:xfrm>
          <a:prstGeom prst="donut">
            <a:avLst>
              <a:gd fmla="val 37879" name="adj"/>
            </a:avLst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9"/>
          <p:cNvSpPr/>
          <p:nvPr/>
        </p:nvSpPr>
        <p:spPr>
          <a:xfrm>
            <a:off x="7813725" y="312775"/>
            <a:ext cx="188100" cy="1881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9"/>
          <p:cNvSpPr/>
          <p:nvPr/>
        </p:nvSpPr>
        <p:spPr>
          <a:xfrm>
            <a:off x="8646900" y="723963"/>
            <a:ext cx="741600" cy="741600"/>
          </a:xfrm>
          <a:prstGeom prst="ellipse">
            <a:avLst/>
          </a:prstGeom>
          <a:noFill/>
          <a:ln cap="flat" cmpd="sng" w="9525">
            <a:solidFill>
              <a:srgbClr val="F8BB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0"/>
          <p:cNvSpPr/>
          <p:nvPr/>
        </p:nvSpPr>
        <p:spPr>
          <a:xfrm>
            <a:off x="1197475" y="-802775"/>
            <a:ext cx="6749100" cy="6749100"/>
          </a:xfrm>
          <a:prstGeom prst="ellipse">
            <a:avLst/>
          </a:prstGeom>
          <a:noFill/>
          <a:ln cap="flat" cmpd="sng" w="9525">
            <a:solidFill>
              <a:srgbClr val="A1BECC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10"/>
          <p:cNvSpPr txBox="1"/>
          <p:nvPr>
            <p:ph idx="1" type="body"/>
          </p:nvPr>
        </p:nvSpPr>
        <p:spPr>
          <a:xfrm>
            <a:off x="1246225" y="4177700"/>
            <a:ext cx="66516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1600"/>
              <a:buNone/>
              <a:defRPr sz="1600"/>
            </a:lvl1pPr>
          </a:lstStyle>
          <a:p/>
        </p:txBody>
      </p:sp>
      <p:sp>
        <p:nvSpPr>
          <p:cNvPr id="148" name="Google Shape;148;p10"/>
          <p:cNvSpPr/>
          <p:nvPr/>
        </p:nvSpPr>
        <p:spPr>
          <a:xfrm rot="10800000">
            <a:off x="8705950" y="3777263"/>
            <a:ext cx="617400" cy="6174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10"/>
          <p:cNvSpPr/>
          <p:nvPr/>
        </p:nvSpPr>
        <p:spPr>
          <a:xfrm rot="10800000">
            <a:off x="608750" y="841361"/>
            <a:ext cx="515400" cy="515400"/>
          </a:xfrm>
          <a:prstGeom prst="donut">
            <a:avLst>
              <a:gd fmla="val 18608" name="adj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10"/>
          <p:cNvSpPr/>
          <p:nvPr/>
        </p:nvSpPr>
        <p:spPr>
          <a:xfrm rot="10800000">
            <a:off x="8195021" y="4553300"/>
            <a:ext cx="831600" cy="831600"/>
          </a:xfrm>
          <a:prstGeom prst="donut">
            <a:avLst>
              <a:gd fmla="val 37879" name="adj"/>
            </a:avLst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10"/>
          <p:cNvSpPr/>
          <p:nvPr/>
        </p:nvSpPr>
        <p:spPr>
          <a:xfrm rot="10800000">
            <a:off x="8458384" y="4183763"/>
            <a:ext cx="210900" cy="2109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10"/>
          <p:cNvSpPr/>
          <p:nvPr/>
        </p:nvSpPr>
        <p:spPr>
          <a:xfrm rot="10800000">
            <a:off x="-153147" y="-444547"/>
            <a:ext cx="1128300" cy="1128300"/>
          </a:xfrm>
          <a:prstGeom prst="ellipse">
            <a:avLst/>
          </a:prstGeom>
          <a:noFill/>
          <a:ln cap="flat" cmpd="sng" w="9525">
            <a:solidFill>
              <a:srgbClr val="ED4A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10"/>
          <p:cNvSpPr/>
          <p:nvPr/>
        </p:nvSpPr>
        <p:spPr>
          <a:xfrm rot="10800000">
            <a:off x="8012016" y="133391"/>
            <a:ext cx="434700" cy="434700"/>
          </a:xfrm>
          <a:prstGeom prst="donut">
            <a:avLst>
              <a:gd fmla="val 8754" name="adj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10"/>
          <p:cNvSpPr/>
          <p:nvPr/>
        </p:nvSpPr>
        <p:spPr>
          <a:xfrm rot="10800000">
            <a:off x="-73577" y="841500"/>
            <a:ext cx="330900" cy="3309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10"/>
          <p:cNvSpPr/>
          <p:nvPr/>
        </p:nvSpPr>
        <p:spPr>
          <a:xfrm rot="10800000">
            <a:off x="8512150" y="133404"/>
            <a:ext cx="811200" cy="811200"/>
          </a:xfrm>
          <a:prstGeom prst="donut">
            <a:avLst>
              <a:gd fmla="val 39163" name="adj"/>
            </a:avLst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10"/>
          <p:cNvSpPr/>
          <p:nvPr/>
        </p:nvSpPr>
        <p:spPr>
          <a:xfrm rot="10800000">
            <a:off x="117998" y="-173402"/>
            <a:ext cx="586200" cy="5862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10"/>
          <p:cNvSpPr/>
          <p:nvPr/>
        </p:nvSpPr>
        <p:spPr>
          <a:xfrm rot="10800000">
            <a:off x="748825" y="4695050"/>
            <a:ext cx="345000" cy="345000"/>
          </a:xfrm>
          <a:prstGeom prst="donut">
            <a:avLst>
              <a:gd fmla="val 30568" name="adj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10"/>
          <p:cNvSpPr/>
          <p:nvPr/>
        </p:nvSpPr>
        <p:spPr>
          <a:xfrm rot="10800000">
            <a:off x="-107786" y="4259033"/>
            <a:ext cx="663000" cy="6630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10"/>
          <p:cNvSpPr/>
          <p:nvPr/>
        </p:nvSpPr>
        <p:spPr>
          <a:xfrm rot="10800000">
            <a:off x="-316662" y="3443534"/>
            <a:ext cx="506100" cy="5061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10"/>
          <p:cNvSpPr/>
          <p:nvPr/>
        </p:nvSpPr>
        <p:spPr>
          <a:xfrm rot="10800000">
            <a:off x="-226170" y="4140650"/>
            <a:ext cx="899400" cy="899400"/>
          </a:xfrm>
          <a:prstGeom prst="ellipse">
            <a:avLst/>
          </a:prstGeom>
          <a:noFill/>
          <a:ln cap="flat" cmpd="sng" w="9525">
            <a:solidFill>
              <a:srgbClr val="F8BB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10"/>
          <p:cNvSpPr/>
          <p:nvPr/>
        </p:nvSpPr>
        <p:spPr>
          <a:xfrm rot="10800000">
            <a:off x="8700641" y="1100250"/>
            <a:ext cx="333300" cy="3333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1"/>
          <p:cNvSpPr/>
          <p:nvPr/>
        </p:nvSpPr>
        <p:spPr>
          <a:xfrm>
            <a:off x="419100" y="-1581150"/>
            <a:ext cx="8305800" cy="8305800"/>
          </a:xfrm>
          <a:prstGeom prst="ellipse">
            <a:avLst/>
          </a:prstGeom>
          <a:noFill/>
          <a:ln cap="flat" cmpd="sng" w="9525">
            <a:solidFill>
              <a:srgbClr val="A1BECC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11"/>
          <p:cNvSpPr/>
          <p:nvPr/>
        </p:nvSpPr>
        <p:spPr>
          <a:xfrm>
            <a:off x="-164200" y="686175"/>
            <a:ext cx="550500" cy="5505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11"/>
          <p:cNvSpPr/>
          <p:nvPr/>
        </p:nvSpPr>
        <p:spPr>
          <a:xfrm>
            <a:off x="8204500" y="3898800"/>
            <a:ext cx="447000" cy="447000"/>
          </a:xfrm>
          <a:prstGeom prst="donut">
            <a:avLst>
              <a:gd fmla="val 18608" name="adj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11"/>
          <p:cNvSpPr/>
          <p:nvPr/>
        </p:nvSpPr>
        <p:spPr>
          <a:xfrm>
            <a:off x="100425" y="-196925"/>
            <a:ext cx="741600" cy="741600"/>
          </a:xfrm>
          <a:prstGeom prst="donut">
            <a:avLst>
              <a:gd fmla="val 37879" name="adj"/>
            </a:avLst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11"/>
          <p:cNvSpPr/>
          <p:nvPr/>
        </p:nvSpPr>
        <p:spPr>
          <a:xfrm>
            <a:off x="419100" y="686175"/>
            <a:ext cx="188100" cy="1881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11"/>
          <p:cNvSpPr/>
          <p:nvPr/>
        </p:nvSpPr>
        <p:spPr>
          <a:xfrm>
            <a:off x="8333725" y="4482500"/>
            <a:ext cx="978600" cy="978600"/>
          </a:xfrm>
          <a:prstGeom prst="ellipse">
            <a:avLst/>
          </a:prstGeom>
          <a:noFill/>
          <a:ln cap="flat" cmpd="sng" w="9525">
            <a:solidFill>
              <a:srgbClr val="ED4A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11"/>
          <p:cNvSpPr/>
          <p:nvPr/>
        </p:nvSpPr>
        <p:spPr>
          <a:xfrm>
            <a:off x="741750" y="4449750"/>
            <a:ext cx="397500" cy="397500"/>
          </a:xfrm>
          <a:prstGeom prst="donut">
            <a:avLst>
              <a:gd fmla="val 8754" name="adj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11"/>
          <p:cNvSpPr/>
          <p:nvPr/>
        </p:nvSpPr>
        <p:spPr>
          <a:xfrm>
            <a:off x="8956300" y="4058696"/>
            <a:ext cx="287100" cy="2871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11"/>
          <p:cNvSpPr/>
          <p:nvPr/>
        </p:nvSpPr>
        <p:spPr>
          <a:xfrm>
            <a:off x="-164200" y="4277700"/>
            <a:ext cx="741600" cy="741600"/>
          </a:xfrm>
          <a:prstGeom prst="donut">
            <a:avLst>
              <a:gd fmla="val 39163" name="adj"/>
            </a:avLst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11"/>
          <p:cNvSpPr/>
          <p:nvPr/>
        </p:nvSpPr>
        <p:spPr>
          <a:xfrm>
            <a:off x="8568725" y="4717500"/>
            <a:ext cx="508500" cy="5085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11"/>
          <p:cNvSpPr/>
          <p:nvPr/>
        </p:nvSpPr>
        <p:spPr>
          <a:xfrm>
            <a:off x="8077475" y="224125"/>
            <a:ext cx="304800" cy="304800"/>
          </a:xfrm>
          <a:prstGeom prst="donut">
            <a:avLst>
              <a:gd fmla="val 30568" name="adj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11"/>
          <p:cNvSpPr/>
          <p:nvPr/>
        </p:nvSpPr>
        <p:spPr>
          <a:xfrm>
            <a:off x="8553248" y="328373"/>
            <a:ext cx="585600" cy="5856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11"/>
          <p:cNvSpPr/>
          <p:nvPr/>
        </p:nvSpPr>
        <p:spPr>
          <a:xfrm>
            <a:off x="8876350" y="1187325"/>
            <a:ext cx="447000" cy="4470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11"/>
          <p:cNvSpPr/>
          <p:nvPr/>
        </p:nvSpPr>
        <p:spPr>
          <a:xfrm>
            <a:off x="8449000" y="224125"/>
            <a:ext cx="794400" cy="794400"/>
          </a:xfrm>
          <a:prstGeom prst="ellipse">
            <a:avLst/>
          </a:prstGeom>
          <a:noFill/>
          <a:ln cap="flat" cmpd="sng" w="9525">
            <a:solidFill>
              <a:srgbClr val="F8BB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11"/>
          <p:cNvSpPr/>
          <p:nvPr/>
        </p:nvSpPr>
        <p:spPr>
          <a:xfrm>
            <a:off x="100425" y="3830625"/>
            <a:ext cx="304800" cy="3048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letely blank">
  <p:cSld name="BLANK_1"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2"/>
          <p:cNvSpPr/>
          <p:nvPr/>
        </p:nvSpPr>
        <p:spPr>
          <a:xfrm>
            <a:off x="419100" y="-1581150"/>
            <a:ext cx="8305800" cy="8305800"/>
          </a:xfrm>
          <a:prstGeom prst="ellipse">
            <a:avLst/>
          </a:prstGeom>
          <a:noFill/>
          <a:ln cap="flat" cmpd="sng" w="9525">
            <a:solidFill>
              <a:srgbClr val="A1BECC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bg>
      <p:bgPr>
        <a:solidFill>
          <a:schemeClr val="dk1"/>
        </a:solidFill>
      </p:bgPr>
    </p:bg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4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14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187" name="Google Shape;187;p14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88" name="Google Shape;188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chemeClr val="dk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5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91" name="Google Shape;191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6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4" name="Google Shape;194;p16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5" name="Google Shape;195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7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8" name="Google Shape;198;p17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99" name="Google Shape;199;p17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00" name="Google Shape;200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8"/>
          <p:cNvSpPr txBox="1"/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203" name="Google Shape;203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206" name="Google Shape;206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07" name="Google Shape;207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accent4"/>
        </a:solidFill>
      </p:bgPr>
    </p:bg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0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10" name="Google Shape;210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1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13" name="Google Shape;213;p21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14" name="Google Shape;214;p21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215" name="Google Shape;215;p21"/>
          <p:cNvSpPr txBox="1"/>
          <p:nvPr>
            <p:ph idx="1" type="subTitle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16" name="Google Shape;216;p21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217" name="Google Shape;217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2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b="1" sz="24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/>
        </p:txBody>
      </p:sp>
      <p:sp>
        <p:nvSpPr>
          <p:cNvPr id="220" name="Google Shape;220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3"/>
          <p:cNvSpPr txBox="1"/>
          <p:nvPr>
            <p:ph hasCustomPrompt="1" type="title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223" name="Google Shape;223;p23"/>
          <p:cNvSpPr txBox="1"/>
          <p:nvPr>
            <p:ph idx="1" type="body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224" name="Google Shape;224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6"/>
          <p:cNvSpPr/>
          <p:nvPr/>
        </p:nvSpPr>
        <p:spPr>
          <a:xfrm flipH="1" rot="10800000">
            <a:off x="0" y="3093235"/>
            <a:ext cx="8458200" cy="712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26"/>
          <p:cNvSpPr txBox="1"/>
          <p:nvPr>
            <p:ph type="ctrTitle"/>
          </p:nvPr>
        </p:nvSpPr>
        <p:spPr>
          <a:xfrm>
            <a:off x="685800" y="1300757"/>
            <a:ext cx="7772400" cy="168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34" name="Google Shape;234;p26"/>
          <p:cNvSpPr txBox="1"/>
          <p:nvPr>
            <p:ph idx="1" type="subTitle"/>
          </p:nvPr>
        </p:nvSpPr>
        <p:spPr>
          <a:xfrm>
            <a:off x="685800" y="3093357"/>
            <a:ext cx="7772400" cy="71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b="1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b="1" sz="3000"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b="1" sz="3000"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b="1" sz="3000"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b="1" sz="3000"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b="1" sz="3000"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b="1" sz="3000"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b="1" sz="3000"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b="1" sz="30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235" name="Google Shape;235;p26"/>
          <p:cNvSpPr txBox="1"/>
          <p:nvPr>
            <p:ph idx="12" type="sldNum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7"/>
          <p:cNvSpPr/>
          <p:nvPr/>
        </p:nvSpPr>
        <p:spPr>
          <a:xfrm>
            <a:off x="0" y="205977"/>
            <a:ext cx="8686800" cy="1165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27"/>
          <p:cNvSpPr txBox="1"/>
          <p:nvPr>
            <p:ph type="title"/>
          </p:nvPr>
        </p:nvSpPr>
        <p:spPr>
          <a:xfrm>
            <a:off x="457200" y="205978"/>
            <a:ext cx="8229600" cy="114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/>
        </p:txBody>
      </p:sp>
      <p:sp>
        <p:nvSpPr>
          <p:cNvPr id="239" name="Google Shape;239;p27"/>
          <p:cNvSpPr txBox="1"/>
          <p:nvPr>
            <p:ph idx="1" type="body"/>
          </p:nvPr>
        </p:nvSpPr>
        <p:spPr>
          <a:xfrm>
            <a:off x="457200" y="1460499"/>
            <a:ext cx="8229600" cy="346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 rtl="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240" name="Google Shape;240;p27"/>
          <p:cNvSpPr txBox="1"/>
          <p:nvPr>
            <p:ph idx="12" type="sldNum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8"/>
          <p:cNvSpPr/>
          <p:nvPr/>
        </p:nvSpPr>
        <p:spPr>
          <a:xfrm>
            <a:off x="0" y="205977"/>
            <a:ext cx="8686800" cy="1165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28"/>
          <p:cNvSpPr txBox="1"/>
          <p:nvPr>
            <p:ph type="title"/>
          </p:nvPr>
        </p:nvSpPr>
        <p:spPr>
          <a:xfrm>
            <a:off x="457200" y="205978"/>
            <a:ext cx="8229600" cy="114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/>
        </p:txBody>
      </p:sp>
      <p:sp>
        <p:nvSpPr>
          <p:cNvPr id="244" name="Google Shape;244;p28"/>
          <p:cNvSpPr txBox="1"/>
          <p:nvPr>
            <p:ph idx="1" type="body"/>
          </p:nvPr>
        </p:nvSpPr>
        <p:spPr>
          <a:xfrm>
            <a:off x="457200" y="1460499"/>
            <a:ext cx="4030200" cy="346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 rtl="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245" name="Google Shape;245;p28"/>
          <p:cNvSpPr txBox="1"/>
          <p:nvPr>
            <p:ph idx="2" type="body"/>
          </p:nvPr>
        </p:nvSpPr>
        <p:spPr>
          <a:xfrm>
            <a:off x="4656667" y="1461909"/>
            <a:ext cx="4030200" cy="346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 rtl="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246" name="Google Shape;246;p28"/>
          <p:cNvSpPr txBox="1"/>
          <p:nvPr>
            <p:ph idx="12" type="sldNum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9"/>
          <p:cNvSpPr/>
          <p:nvPr/>
        </p:nvSpPr>
        <p:spPr>
          <a:xfrm>
            <a:off x="0" y="205977"/>
            <a:ext cx="8686800" cy="1165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29"/>
          <p:cNvSpPr txBox="1"/>
          <p:nvPr>
            <p:ph type="title"/>
          </p:nvPr>
        </p:nvSpPr>
        <p:spPr>
          <a:xfrm>
            <a:off x="457200" y="205978"/>
            <a:ext cx="8229600" cy="114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/>
        </p:txBody>
      </p:sp>
      <p:sp>
        <p:nvSpPr>
          <p:cNvPr id="250" name="Google Shape;250;p29"/>
          <p:cNvSpPr txBox="1"/>
          <p:nvPr>
            <p:ph idx="12" type="sldNum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0"/>
          <p:cNvSpPr/>
          <p:nvPr/>
        </p:nvSpPr>
        <p:spPr>
          <a:xfrm>
            <a:off x="0" y="4406309"/>
            <a:ext cx="8686800" cy="519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30"/>
          <p:cNvSpPr txBox="1"/>
          <p:nvPr>
            <p:ph idx="1" type="body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>
                <a:solidFill>
                  <a:schemeClr val="lt1"/>
                </a:solidFill>
              </a:defRPr>
            </a:lvl1pPr>
          </a:lstStyle>
          <a:p/>
        </p:txBody>
      </p:sp>
      <p:sp>
        <p:nvSpPr>
          <p:cNvPr id="254" name="Google Shape;254;p30"/>
          <p:cNvSpPr txBox="1"/>
          <p:nvPr>
            <p:ph idx="12" type="sldNum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dk1"/>
                </a:solidFill>
              </a:defRPr>
            </a:lvl1pPr>
            <a:lvl2pPr lvl="1" rtl="0">
              <a:buNone/>
              <a:defRPr>
                <a:solidFill>
                  <a:schemeClr val="dk1"/>
                </a:solidFill>
              </a:defRPr>
            </a:lvl2pPr>
            <a:lvl3pPr lvl="2" rtl="0">
              <a:buNone/>
              <a:defRPr>
                <a:solidFill>
                  <a:schemeClr val="dk1"/>
                </a:solidFill>
              </a:defRPr>
            </a:lvl3pPr>
            <a:lvl4pPr lvl="3" rtl="0">
              <a:buNone/>
              <a:defRPr>
                <a:solidFill>
                  <a:schemeClr val="dk1"/>
                </a:solidFill>
              </a:defRPr>
            </a:lvl4pPr>
            <a:lvl5pPr lvl="4" rtl="0">
              <a:buNone/>
              <a:defRPr>
                <a:solidFill>
                  <a:schemeClr val="dk1"/>
                </a:solidFill>
              </a:defRPr>
            </a:lvl5pPr>
            <a:lvl6pPr lvl="5" rtl="0">
              <a:buNone/>
              <a:defRPr>
                <a:solidFill>
                  <a:schemeClr val="dk1"/>
                </a:solidFill>
              </a:defRPr>
            </a:lvl6pPr>
            <a:lvl7pPr lvl="6" rtl="0">
              <a:buNone/>
              <a:defRPr>
                <a:solidFill>
                  <a:schemeClr val="dk1"/>
                </a:solidFill>
              </a:defRPr>
            </a:lvl7pPr>
            <a:lvl8pPr lvl="7" rtl="0">
              <a:buNone/>
              <a:defRPr>
                <a:solidFill>
                  <a:schemeClr val="dk1"/>
                </a:solidFill>
              </a:defRPr>
            </a:lvl8pPr>
            <a:lvl9pPr lvl="8" rtl="0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1"/>
          <p:cNvSpPr txBox="1"/>
          <p:nvPr>
            <p:ph idx="12" type="sldNum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935875" y="909050"/>
            <a:ext cx="5275500" cy="641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935875" y="1525758"/>
            <a:ext cx="5275500" cy="27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>
              <a:spcBef>
                <a:spcPts val="60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◎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◉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￮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●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○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■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●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○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■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beach-day">
    <p:bg>
      <p:bgPr>
        <a:solidFill>
          <a:schemeClr val="lt1"/>
        </a:solidFill>
      </p:bgPr>
    </p:bg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3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182" name="Google Shape;182;p13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183" name="Google Shape;18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rt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modern">
    <p:bg>
      <p:bgPr>
        <a:solidFill>
          <a:schemeClr val="lt1"/>
        </a:solidFill>
      </p:bgPr>
    </p:bg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5"/>
          <p:cNvSpPr txBox="1"/>
          <p:nvPr>
            <p:ph type="title"/>
          </p:nvPr>
        </p:nvSpPr>
        <p:spPr>
          <a:xfrm>
            <a:off x="457200" y="205978"/>
            <a:ext cx="8229600" cy="1141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b="1"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b="1"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b="1"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b="1"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b="1"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b="1"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b="1"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b="1"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b="1"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9" name="Google Shape;229;p25"/>
          <p:cNvSpPr txBox="1"/>
          <p:nvPr>
            <p:ph idx="1" type="body"/>
          </p:nvPr>
        </p:nvSpPr>
        <p:spPr>
          <a:xfrm>
            <a:off x="457200" y="1460499"/>
            <a:ext cx="8229600" cy="346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3000"/>
              <a:buChar char="●"/>
              <a:defRPr sz="3000">
                <a:solidFill>
                  <a:schemeClr val="dk2"/>
                </a:solidFill>
              </a:defRPr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○"/>
              <a:defRPr sz="2400">
                <a:solidFill>
                  <a:schemeClr val="dk2"/>
                </a:solidFill>
              </a:defRPr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■"/>
              <a:defRPr sz="2400">
                <a:solidFill>
                  <a:schemeClr val="dk2"/>
                </a:solidFill>
              </a:defRPr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30" name="Google Shape;230;p25"/>
          <p:cNvSpPr txBox="1"/>
          <p:nvPr>
            <p:ph idx="12" type="sldNum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300">
                <a:solidFill>
                  <a:schemeClr val="dk2"/>
                </a:solidFill>
              </a:defRPr>
            </a:lvl1pPr>
            <a:lvl2pPr lvl="1" rtl="0" algn="r">
              <a:buNone/>
              <a:defRPr sz="1300">
                <a:solidFill>
                  <a:schemeClr val="dk2"/>
                </a:solidFill>
              </a:defRPr>
            </a:lvl2pPr>
            <a:lvl3pPr lvl="2" rtl="0" algn="r">
              <a:buNone/>
              <a:defRPr sz="1300">
                <a:solidFill>
                  <a:schemeClr val="dk2"/>
                </a:solidFill>
              </a:defRPr>
            </a:lvl3pPr>
            <a:lvl4pPr lvl="3" rtl="0" algn="r">
              <a:buNone/>
              <a:defRPr sz="1300">
                <a:solidFill>
                  <a:schemeClr val="dk2"/>
                </a:solidFill>
              </a:defRPr>
            </a:lvl4pPr>
            <a:lvl5pPr lvl="4" rtl="0" algn="r">
              <a:buNone/>
              <a:defRPr sz="1300">
                <a:solidFill>
                  <a:schemeClr val="dk2"/>
                </a:solidFill>
              </a:defRPr>
            </a:lvl5pPr>
            <a:lvl6pPr lvl="5" rtl="0" algn="r">
              <a:buNone/>
              <a:defRPr sz="1300">
                <a:solidFill>
                  <a:schemeClr val="dk2"/>
                </a:solidFill>
              </a:defRPr>
            </a:lvl6pPr>
            <a:lvl7pPr lvl="6" rtl="0" algn="r">
              <a:buNone/>
              <a:defRPr sz="1300">
                <a:solidFill>
                  <a:schemeClr val="dk2"/>
                </a:solidFill>
              </a:defRPr>
            </a:lvl7pPr>
            <a:lvl8pPr lvl="7" rtl="0" algn="r">
              <a:buNone/>
              <a:defRPr sz="1300">
                <a:solidFill>
                  <a:schemeClr val="dk2"/>
                </a:solidFill>
              </a:defRPr>
            </a:lvl8pPr>
            <a:lvl9pPr lvl="8" rtl="0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bit.ly/mst9mars2020" TargetMode="External"/><Relationship Id="rId4" Type="http://schemas.openxmlformats.org/officeDocument/2006/relationships/image" Target="../media/image8.png"/><Relationship Id="rId9" Type="http://schemas.openxmlformats.org/officeDocument/2006/relationships/image" Target="../media/image1.png"/><Relationship Id="rId5" Type="http://schemas.openxmlformats.org/officeDocument/2006/relationships/hyperlink" Target="https://recitmst.qc.ca/" TargetMode="External"/><Relationship Id="rId6" Type="http://schemas.openxmlformats.org/officeDocument/2006/relationships/hyperlink" Target="https://creativecommons.org/licenses/by-nc-sa/4.0/" TargetMode="External"/><Relationship Id="rId7" Type="http://schemas.openxmlformats.org/officeDocument/2006/relationships/hyperlink" Target="https://creativecommons.org/licenses/by-nc-sa/4.0/" TargetMode="External"/><Relationship Id="rId8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hyperlink" Target="http://recitmst.qc.ca" TargetMode="External"/><Relationship Id="rId4" Type="http://schemas.openxmlformats.org/officeDocument/2006/relationships/image" Target="../media/image6.jpg"/><Relationship Id="rId5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docs.google.com/spreadsheets/d/1-FIq4Ysb4pDoZKv33_6h1em0NSzb_nXScQyc6-2rySM/edit?usp=sharing" TargetMode="External"/><Relationship Id="rId4" Type="http://schemas.openxmlformats.org/officeDocument/2006/relationships/hyperlink" Target="https://docs.google.com/document/d/1QZ2WyIRuBkD-zHZs6giQUkvQONkSfWVZhTVG3qqJ2Tk/edit?usp=sharing" TargetMode="External"/><Relationship Id="rId5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9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Relationship Id="rId3" Type="http://schemas.openxmlformats.org/officeDocument/2006/relationships/hyperlink" Target="http://www.education.gouv.qc.ca/dossiers-thematiques/plan-daction-numerique/" TargetMode="External"/><Relationship Id="rId4" Type="http://schemas.openxmlformats.org/officeDocument/2006/relationships/image" Target="../media/image11.png"/><Relationship Id="rId5" Type="http://schemas.openxmlformats.org/officeDocument/2006/relationships/image" Target="../media/image2.png"/><Relationship Id="rId6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8.xml"/><Relationship Id="rId3" Type="http://schemas.openxmlformats.org/officeDocument/2006/relationships/hyperlink" Target="http://www.education.gouv.qc.ca/references/tx-solrtyperecherchepublicationtx-solrpublicationnouveaute/resultats-de-la-recherche/detail/article/cadre-de-reference-de-la-competence-numerique/?fbclid=IwAR02kujgADiHkBgtfqqTZLNz-eIPcYYDK7AN8Z1ZgOgdQuEJwUCmiDkqapg" TargetMode="External"/><Relationship Id="rId4" Type="http://schemas.openxmlformats.org/officeDocument/2006/relationships/hyperlink" Target="https://view.genial.ly/5d812659369a7d0fc95ca03b" TargetMode="External"/><Relationship Id="rId5" Type="http://schemas.openxmlformats.org/officeDocument/2006/relationships/hyperlink" Target="http://www.education.gouv.qc.ca/fileadmin/site_web/documents/ministere/continuum-cadre-reference-num.pdf" TargetMode="External"/><Relationship Id="rId6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://recitmst.qc.ca/blockly/" TargetMode="External"/><Relationship Id="rId4" Type="http://schemas.openxmlformats.org/officeDocument/2006/relationships/hyperlink" Target="http://recitmst.qc.ca/blockly/" TargetMode="External"/><Relationship Id="rId10" Type="http://schemas.openxmlformats.org/officeDocument/2006/relationships/hyperlink" Target="https://code.org/minecraft" TargetMode="External"/><Relationship Id="rId9" Type="http://schemas.openxmlformats.org/officeDocument/2006/relationships/hyperlink" Target="https://scratch.mit.edu/" TargetMode="External"/><Relationship Id="rId5" Type="http://schemas.openxmlformats.org/officeDocument/2006/relationships/hyperlink" Target="http://code.org" TargetMode="External"/><Relationship Id="rId6" Type="http://schemas.openxmlformats.org/officeDocument/2006/relationships/hyperlink" Target="http://code.org/" TargetMode="External"/><Relationship Id="rId7" Type="http://schemas.openxmlformats.org/officeDocument/2006/relationships/hyperlink" Target="http://www.karsenti.ca/11coder.pdf" TargetMode="External"/><Relationship Id="rId8" Type="http://schemas.openxmlformats.org/officeDocument/2006/relationships/hyperlink" Target="https://itunes.apple.com/us/app/scratchjr/id895485086?mt=8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://recitmst.qc.ca/blockly/" TargetMode="External"/><Relationship Id="rId4" Type="http://schemas.openxmlformats.org/officeDocument/2006/relationships/image" Target="../media/image16.gif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://code.org/" TargetMode="External"/><Relationship Id="rId4" Type="http://schemas.openxmlformats.org/officeDocument/2006/relationships/hyperlink" Target="https://www.youtube.com/watch?v=S9Y9Y9VU2Eg" TargetMode="External"/><Relationship Id="rId5" Type="http://schemas.openxmlformats.org/officeDocument/2006/relationships/image" Target="../media/image33.gif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recitpresco.qc.ca/sites/default/files/documents/images-des-blocs-scratchjr-en-francais.pdf" TargetMode="External"/><Relationship Id="rId4" Type="http://schemas.openxmlformats.org/officeDocument/2006/relationships/hyperlink" Target="https://recitpresco.qc.ca/sites/default/files/documents/referentiel-scratch-jr.pdf" TargetMode="External"/><Relationship Id="rId5" Type="http://schemas.openxmlformats.org/officeDocument/2006/relationships/hyperlink" Target="https://recitpresco.qc.ca/sites/default/files/documents/scratchjr-les-actions.pdf" TargetMode="External"/><Relationship Id="rId6" Type="http://schemas.openxmlformats.org/officeDocument/2006/relationships/hyperlink" Target="http://bit.ly/progCSC" TargetMode="External"/><Relationship Id="rId7" Type="http://schemas.openxmlformats.org/officeDocument/2006/relationships/hyperlink" Target="https://campus.recit.qc.ca/math%c3%a9matique-science-et-technologie/scratchjr" TargetMode="External"/><Relationship Id="rId8" Type="http://schemas.openxmlformats.org/officeDocument/2006/relationships/image" Target="../media/image17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drive.google.com/open?id=1L7zrdZ7JrwKsScwQS7_gA1s2rK4qO5sQ" TargetMode="External"/><Relationship Id="rId4" Type="http://schemas.openxmlformats.org/officeDocument/2006/relationships/hyperlink" Target="https://drive.google.com/open?id=0B7m_64ByUEywQ1Q2MV90V3JyNVk" TargetMode="External"/><Relationship Id="rId5" Type="http://schemas.openxmlformats.org/officeDocument/2006/relationships/hyperlink" Target="http://bit.ly/progCSC" TargetMode="External"/><Relationship Id="rId6" Type="http://schemas.openxmlformats.org/officeDocument/2006/relationships/hyperlink" Target="https://campus.recit.qc.ca/math%c3%a9matique-science-et-technologie/scratchpremierspas" TargetMode="External"/><Relationship Id="rId7" Type="http://schemas.openxmlformats.org/officeDocument/2006/relationships/image" Target="../media/image1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docs.google.com/document/d/1eHTDioCXKi6cA9E2yyG6d4Sa90WWPIU3UvjntNKddZo/edit?usp=sharing" TargetMode="External"/><Relationship Id="rId4" Type="http://schemas.openxmlformats.org/officeDocument/2006/relationships/image" Target="../media/image10.png"/><Relationship Id="rId5" Type="http://schemas.openxmlformats.org/officeDocument/2006/relationships/hyperlink" Target="https://www.google.com/imgres?imgurl=https%3A%2F%2Flive.staticflickr.com%2F7305%2F12844824643_d337810b76_b.jpg&amp;imgrefurl=https%3A%2F%2Fwww.flickr.com%2Fphotos%2Fbagogames%2F12844824643&amp;tbnid=6exJ4jZhigIdbM&amp;vet=12ahUKEwiBl5aMi-PnAhUrm-AKHa4DAlcQMyhEegUIARCVAQ..i&amp;docid=kem9B03VNcNV-M&amp;w=1024&amp;h=576&amp;q=image%20minecraft&amp;hl=fr&amp;ved=2ahUKEwiBl5aMi-PnAhUrm-AKHa4DAlcQMyhEegUIARCVAQ" TargetMode="Externa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docs.google.com/document/d/1qdLCgFs9-56ugUriim5ZdelxBN_GYFq34Ap4y4T2OKQ/edit?usp=sharing" TargetMode="External"/><Relationship Id="rId4" Type="http://schemas.openxmlformats.org/officeDocument/2006/relationships/image" Target="../media/image15.png"/><Relationship Id="rId5" Type="http://schemas.openxmlformats.org/officeDocument/2006/relationships/hyperlink" Target="https://docs.google.com/document/d/1hy_f_SDzV-epKRK7Ig3OTouiR0obx66jSY-ihmD8bmA/edit?usp=sharing" TargetMode="External"/><Relationship Id="rId6" Type="http://schemas.openxmlformats.org/officeDocument/2006/relationships/hyperlink" Target="https://docs.google.com/document/d/12MzPH-MaBssmohZMCgvfAoZqzBqPu0MflwJ5o27KLv0/edit?usp=sharing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s://docs.google.com/document/d/1By5CL12XtMREUNrwGHZqI3E3rPH7rpEPV8aLlgCsJE0/edit?usp=sharing" TargetMode="External"/><Relationship Id="rId4" Type="http://schemas.openxmlformats.org/officeDocument/2006/relationships/image" Target="../media/image2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0.xml"/><Relationship Id="rId3" Type="http://schemas.openxmlformats.org/officeDocument/2006/relationships/hyperlink" Target="https://docs.google.com/document/d/11DjMvGAJ74cT1biOFKP2AAX6vVmkrDwWDqdMmi4BOwM/edit?usp=sharing" TargetMode="External"/><Relationship Id="rId4" Type="http://schemas.openxmlformats.org/officeDocument/2006/relationships/image" Target="../media/image22.png"/><Relationship Id="rId5" Type="http://schemas.openxmlformats.org/officeDocument/2006/relationships/hyperlink" Target="https://docs.google.com/document/d/1gHubL8O7yY9SWv8kRqpY6kfGdpAfJKB-2OfV6ec6cws/edit?usp=sharing" TargetMode="External"/><Relationship Id="rId6" Type="http://schemas.openxmlformats.org/officeDocument/2006/relationships/hyperlink" Target="https://docs.google.com/document/d/1vd-76cABslDGvZuidN8TuTloDrLJ5oYWgBkDin-hHJE/edit?usp=sharing" TargetMode="Externa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1.xml"/><Relationship Id="rId3" Type="http://schemas.openxmlformats.org/officeDocument/2006/relationships/hyperlink" Target="https://docs.google.com/document/d/13j9lM206YPUbFPQFlp8u1YMY0Du20hkztVb_4e-w2Gs/edit?usp=sharing" TargetMode="External"/><Relationship Id="rId4" Type="http://schemas.openxmlformats.org/officeDocument/2006/relationships/image" Target="../media/image19.png"/><Relationship Id="rId5" Type="http://schemas.openxmlformats.org/officeDocument/2006/relationships/hyperlink" Target="https://docs.google.com/document/d/1gHubL8O7yY9SWv8kRqpY6kfGdpAfJKB-2OfV6ec6cws/edit?usp=sharing" TargetMode="External"/><Relationship Id="rId6" Type="http://schemas.openxmlformats.org/officeDocument/2006/relationships/hyperlink" Target="https://docs.google.com/document/d/14FFm74Y7NXaAFH3Jn9k9O5Z5MpGfQW40Pid3ZjS6G9w/edit?usp=sharing" TargetMode="Externa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2.xml"/><Relationship Id="rId3" Type="http://schemas.openxmlformats.org/officeDocument/2006/relationships/hyperlink" Target="https://docs.google.com/document/d/1yceeePuUiFwlx8cuA8FD4nbHSSfb3EIANbAC1IKH34Q/edit?usp=sharing" TargetMode="External"/><Relationship Id="rId4" Type="http://schemas.openxmlformats.org/officeDocument/2006/relationships/hyperlink" Target="https://docs.google.com/document/d/11XUGRgFrifqsXOCQ1obHpVsWPGGMT4kr6tngk1UbRds/edit?usp=sharing" TargetMode="External"/><Relationship Id="rId5" Type="http://schemas.openxmlformats.org/officeDocument/2006/relationships/hyperlink" Target="https://docs.google.com/document/d/13d9IFjIsoYu2AmNepouQKo6kS7xb0oQSBTn5JNz_O_g/edit?usp=sharing" TargetMode="External"/><Relationship Id="rId6" Type="http://schemas.openxmlformats.org/officeDocument/2006/relationships/image" Target="../media/image39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3.xml"/><Relationship Id="rId3" Type="http://schemas.openxmlformats.org/officeDocument/2006/relationships/hyperlink" Target="https://docs.google.com/document/d/1uqJuWjqT64NDhkwJnsBzyJ4dtTE4v1RizE6-1p9SRs0/edit?usp=sharing" TargetMode="External"/><Relationship Id="rId4" Type="http://schemas.openxmlformats.org/officeDocument/2006/relationships/image" Target="../media/image18.png"/><Relationship Id="rId5" Type="http://schemas.openxmlformats.org/officeDocument/2006/relationships/hyperlink" Target="https://docs.google.com/document/d/1goMUN7ncKR8-XCOvR1--nwyUQO_tRRJp-NEow4hpzmI/edit?usp=sharing" TargetMode="Externa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s://drive.google.com/open?id=1jAyBVEwgMQVKiCvNU0Po1G_q8QduVpHeJWww0uTblMY" TargetMode="External"/><Relationship Id="rId4" Type="http://schemas.openxmlformats.org/officeDocument/2006/relationships/image" Target="../media/image24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s://docs.google.com/document/d/1rfwsPzUbkBrEaV4OJ0FSj3pCvVGVMijnJQdHpQycE1Y/edit?usp=sharing" TargetMode="External"/><Relationship Id="rId4" Type="http://schemas.openxmlformats.org/officeDocument/2006/relationships/image" Target="../media/image37.png"/><Relationship Id="rId5" Type="http://schemas.openxmlformats.org/officeDocument/2006/relationships/hyperlink" Target="https://docs.google.com/document/d/1IUKqkHaOsFrsmfN96Zcliz9pSth01ge31sOyLU0VDqA/edit?usp=sharing" TargetMode="Externa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6.xml"/><Relationship Id="rId3" Type="http://schemas.openxmlformats.org/officeDocument/2006/relationships/hyperlink" Target="https://docs.google.com/document/d/1pXCvGlheZWRoYBWYBt8QH_cg3YkdZ7GTIb86KBk1sv0/edit?usp=sharing" TargetMode="External"/><Relationship Id="rId4" Type="http://schemas.openxmlformats.org/officeDocument/2006/relationships/image" Target="../media/image20.png"/><Relationship Id="rId5" Type="http://schemas.openxmlformats.org/officeDocument/2006/relationships/image" Target="../media/image30.png"/><Relationship Id="rId6" Type="http://schemas.openxmlformats.org/officeDocument/2006/relationships/hyperlink" Target="https://docs.google.com/document/d/1AiZ-bCFAQL8FSMSNTV_BvkaM7fFGvJdwhaYaSMk29l4/edit?usp=sharing" TargetMode="Externa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7.xml"/><Relationship Id="rId3" Type="http://schemas.openxmlformats.org/officeDocument/2006/relationships/hyperlink" Target="https://docs.google.com/document/d/1RRvEuIXqokGMTZHmAACHRWB_Qhhga1U-ktFfXdwPJkM/edit?usp=sharing" TargetMode="External"/><Relationship Id="rId4" Type="http://schemas.openxmlformats.org/officeDocument/2006/relationships/image" Target="../media/image38.png"/><Relationship Id="rId5" Type="http://schemas.openxmlformats.org/officeDocument/2006/relationships/hyperlink" Target="https://docs.google.com/document/d/1AiZ-bCFAQL8FSMSNTV_BvkaM7fFGvJdwhaYaSMk29l4/edit?usp=sharing" TargetMode="Externa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8.xml"/><Relationship Id="rId3" Type="http://schemas.openxmlformats.org/officeDocument/2006/relationships/hyperlink" Target="https://docs.google.com/document/d/1l8zWnIkVf7YOmuXukXEmhALialAQ4FLGas9Vb8AgnbI/edit?usp=sharing" TargetMode="External"/><Relationship Id="rId4" Type="http://schemas.openxmlformats.org/officeDocument/2006/relationships/image" Target="../media/image25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9.xml"/><Relationship Id="rId3" Type="http://schemas.openxmlformats.org/officeDocument/2006/relationships/hyperlink" Target="https://docs.google.com/document/d/1oOWK8e48i8fuHCsgBeYF9Bj7fxGomo3-8-NXS8xCR6k/edit?usp=sharing" TargetMode="External"/><Relationship Id="rId4" Type="http://schemas.openxmlformats.org/officeDocument/2006/relationships/image" Target="../media/image23.png"/><Relationship Id="rId5" Type="http://schemas.openxmlformats.org/officeDocument/2006/relationships/hyperlink" Target="https://docs.google.com/document/d/17i7jhAniMiFl3PG58T4YW_sLIros5mrw_FQx6T4DT0I/edit?usp=sharing" TargetMode="Externa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0.xml"/><Relationship Id="rId3" Type="http://schemas.openxmlformats.org/officeDocument/2006/relationships/hyperlink" Target="https://docs.google.com/document/d/1wkFYhdQEIZLk9RJJN5XAhwQonFPN5gK-grKZlpWuE0c/edit?usp=sharing" TargetMode="External"/><Relationship Id="rId4" Type="http://schemas.openxmlformats.org/officeDocument/2006/relationships/image" Target="../media/image35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2.xml"/><Relationship Id="rId3" Type="http://schemas.openxmlformats.org/officeDocument/2006/relationships/hyperlink" Target="https://docs.google.com/document/d/1-finQnwRdDM7fBd46qsoHwErY6WhP4G2qAmB4geJec8/edit" TargetMode="External"/><Relationship Id="rId4" Type="http://schemas.openxmlformats.org/officeDocument/2006/relationships/hyperlink" Target="https://www.robotshop.com/ca/fr/kit-37-capteurs-arduino.html" TargetMode="External"/><Relationship Id="rId5" Type="http://schemas.openxmlformats.org/officeDocument/2006/relationships/image" Target="../media/image32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4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hyperlink" Target="http://robot-tic.qc.ca/" TargetMode="External"/><Relationship Id="rId4" Type="http://schemas.openxmlformats.org/officeDocument/2006/relationships/hyperlink" Target="http://bit.ly/progCSC" TargetMode="External"/><Relationship Id="rId9" Type="http://schemas.openxmlformats.org/officeDocument/2006/relationships/hyperlink" Target="https://campus.recit.qc.ca/course/view.php?id=101" TargetMode="External"/><Relationship Id="rId5" Type="http://schemas.openxmlformats.org/officeDocument/2006/relationships/hyperlink" Target="https://docs.google.com/spreadsheets/u/1/d/e/2PACX-1vREeTrJjdVO9DEZKzFdjUnKaQpzHKHH0fP4Bvi2RVcuGHCkZskTDQGTT3AnrpNazAiW8Z69tD9PMp1j/pubhtml?gid=0&amp;single=true&amp;fbclid=IwAR0MRDiYCHHhI4CIJ3qs3fArXS0Goa1KkpNw7LkJlZz3p_xfQLyOc2VtAZk" TargetMode="External"/><Relationship Id="rId6" Type="http://schemas.openxmlformats.org/officeDocument/2006/relationships/hyperlink" Target="https://docs.google.com/document/d/108UqqlzNy4EPOa4cqk6MxGhkaQ0ZDi3ktIeBD4DJ6c8/edit?usp=sharing" TargetMode="External"/><Relationship Id="rId7" Type="http://schemas.openxmlformats.org/officeDocument/2006/relationships/hyperlink" Target="https://docs.google.com/document/d/17mvmNb9P7A_YZ9FwCfR-7zpj0fQrogQc7ZNkkQtwSsw/edit?usp=sharing" TargetMode="External"/><Relationship Id="rId8" Type="http://schemas.openxmlformats.org/officeDocument/2006/relationships/hyperlink" Target="https://campus.recit.qc.ca/course/view.php?id=58" TargetMode="Externa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6.png"/><Relationship Id="rId4" Type="http://schemas.openxmlformats.org/officeDocument/2006/relationships/hyperlink" Target="https://recit.qc.ca/parcours-de-formation-combos-numeriques-robotique1/" TargetMode="Externa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hyperlink" Target="https://campus.recit.qc.ca/math%c3%a9matique-science-et-technologie/scratchjr" TargetMode="External"/><Relationship Id="rId4" Type="http://schemas.openxmlformats.org/officeDocument/2006/relationships/hyperlink" Target="https://campus.recit.qc.ca/math%c3%a9matique-science-et-technologie/scratchpremierspas" TargetMode="External"/><Relationship Id="rId5" Type="http://schemas.openxmlformats.org/officeDocument/2006/relationships/hyperlink" Target="https://campus.recit.qc.ca/math%c3%a9matique-science-et-technologie/scratchmathematique1" TargetMode="External"/><Relationship Id="rId6" Type="http://schemas.openxmlformats.org/officeDocument/2006/relationships/hyperlink" Target="https://campus.recit.qc.ca/tinkercad" TargetMode="External"/><Relationship Id="rId7" Type="http://schemas.openxmlformats.org/officeDocument/2006/relationships/hyperlink" Target="https://campus.recit.qc.ca/course/view.php?id=58" TargetMode="External"/><Relationship Id="rId8" Type="http://schemas.openxmlformats.org/officeDocument/2006/relationships/hyperlink" Target="https://campus.recit.qc.ca/course/view.php?id=101" TargetMode="External"/></Relationships>
</file>

<file path=ppt/slides/_rels/slide37.xml.rels><?xml version="1.0" encoding="UTF-8" standalone="yes"?><Relationships xmlns="http://schemas.openxmlformats.org/package/2006/relationships"><Relationship Id="rId11" Type="http://schemas.openxmlformats.org/officeDocument/2006/relationships/hyperlink" Target="https://campus.recit.qc.ca/pan-robotique/ozobot-2" TargetMode="External"/><Relationship Id="rId10" Type="http://schemas.openxmlformats.org/officeDocument/2006/relationships/hyperlink" Target="https://campus.recit.qc.ca/course/view.php?id=58" TargetMode="External"/><Relationship Id="rId13" Type="http://schemas.openxmlformats.org/officeDocument/2006/relationships/hyperlink" Target="https://campus.recit.qc.ca/course/view.php?id=8" TargetMode="External"/><Relationship Id="rId12" Type="http://schemas.openxmlformats.org/officeDocument/2006/relationships/hyperlink" Target="https://campus.recit.qc.ca/course/view.php?id=58" TargetMode="Externa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hyperlink" Target="https://campus.recit.qc.ca/course/view.php?id=101" TargetMode="External"/><Relationship Id="rId4" Type="http://schemas.openxmlformats.org/officeDocument/2006/relationships/hyperlink" Target="https://campus.recit.qc.ca/course/view.php?id=102" TargetMode="External"/><Relationship Id="rId9" Type="http://schemas.openxmlformats.org/officeDocument/2006/relationships/hyperlink" Target="https://campus.recit.qc.ca/course/view.php?id=109" TargetMode="External"/><Relationship Id="rId15" Type="http://schemas.openxmlformats.org/officeDocument/2006/relationships/hyperlink" Target="https://campus.recit.qc.ca/course/view.php?id=58" TargetMode="External"/><Relationship Id="rId14" Type="http://schemas.openxmlformats.org/officeDocument/2006/relationships/hyperlink" Target="https://campus.recit.qc.ca/Edison" TargetMode="External"/><Relationship Id="rId16" Type="http://schemas.openxmlformats.org/officeDocument/2006/relationships/hyperlink" Target="https://campus.recit.qc.ca/course/view.php?id=101" TargetMode="External"/><Relationship Id="rId5" Type="http://schemas.openxmlformats.org/officeDocument/2006/relationships/hyperlink" Target="https://campus.recit.qc.ca/pan-robotique/dash" TargetMode="External"/><Relationship Id="rId6" Type="http://schemas.openxmlformats.org/officeDocument/2006/relationships/hyperlink" Target="https://campus.recit.qc.ca/course/view.php?id=51" TargetMode="External"/><Relationship Id="rId7" Type="http://schemas.openxmlformats.org/officeDocument/2006/relationships/hyperlink" Target="https://campus.recit.qc.ca/course/view.php?id=109" TargetMode="External"/><Relationship Id="rId8" Type="http://schemas.openxmlformats.org/officeDocument/2006/relationships/hyperlink" Target="https://campus.recit.qc.ca/pan-robotique/thymio" TargetMode="External"/></Relationships>
</file>

<file path=ppt/slides/_rels/slide38.xml.rels><?xml version="1.0" encoding="UTF-8" standalone="yes"?><Relationships xmlns="http://schemas.openxmlformats.org/package/2006/relationships"><Relationship Id="rId11" Type="http://schemas.openxmlformats.org/officeDocument/2006/relationships/hyperlink" Target="https://campus.recit.qc.ca/course/view.php?id=101" TargetMode="External"/><Relationship Id="rId10" Type="http://schemas.openxmlformats.org/officeDocument/2006/relationships/hyperlink" Target="https://campus.recit.qc.ca/course/view.php?id=58" TargetMode="Externa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hyperlink" Target="https://campus.recit.qc.ca/math%c3%a9matique-science-et-technologie/r_microbit101" TargetMode="External"/><Relationship Id="rId4" Type="http://schemas.openxmlformats.org/officeDocument/2006/relationships/hyperlink" Target="https://campus.recit.qc.ca/MakeyMakey" TargetMode="External"/><Relationship Id="rId9" Type="http://schemas.openxmlformats.org/officeDocument/2006/relationships/hyperlink" Target="https://campus.recit.qc.ca/course/view.php?id=3" TargetMode="External"/><Relationship Id="rId5" Type="http://schemas.openxmlformats.org/officeDocument/2006/relationships/hyperlink" Target="https://campus.recit.qc.ca/lilypad" TargetMode="External"/><Relationship Id="rId6" Type="http://schemas.openxmlformats.org/officeDocument/2006/relationships/hyperlink" Target="https://campus.recit.qc.ca/lilypad" TargetMode="External"/><Relationship Id="rId7" Type="http://schemas.openxmlformats.org/officeDocument/2006/relationships/hyperlink" Target="https://campus.recit.qc.ca/Squishy" TargetMode="External"/><Relationship Id="rId8" Type="http://schemas.openxmlformats.org/officeDocument/2006/relationships/hyperlink" Target="https://campus.recit.qc.ca/course/view.php?id=8" TargetMode="Externa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Relationship Id="rId3" Type="http://schemas.openxmlformats.org/officeDocument/2006/relationships/hyperlink" Target="https://campus.recit.qc.ca/course/view.php?id=58" TargetMode="External"/><Relationship Id="rId4" Type="http://schemas.openxmlformats.org/officeDocument/2006/relationships/hyperlink" Target="https://campus.recit.qc.ca/course/view.php?id=101" TargetMode="Externa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hyperlink" Target="https://campus.recit.qc.ca/course/view.php?id=58" TargetMode="External"/><Relationship Id="rId4" Type="http://schemas.openxmlformats.org/officeDocument/2006/relationships/hyperlink" Target="https://campus.recit.qc.ca/course/view.php?id=58" TargetMode="External"/><Relationship Id="rId5" Type="http://schemas.openxmlformats.org/officeDocument/2006/relationships/hyperlink" Target="https://campus.recit.qc.ca/course/view.php?id=101" TargetMode="Externa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1.xml"/><Relationship Id="rId3" Type="http://schemas.openxmlformats.org/officeDocument/2006/relationships/hyperlink" Target="https://www.cadre21.org/les-badges-evenementiels/" TargetMode="External"/><Relationship Id="rId4" Type="http://schemas.openxmlformats.org/officeDocument/2006/relationships/hyperlink" Target="https://campus.recit.qc.ca/math%c3%a9matique-science-et-technologie/scratchpremierspas" TargetMode="External"/><Relationship Id="rId5" Type="http://schemas.openxmlformats.org/officeDocument/2006/relationships/hyperlink" Target="https://campus.recit.qc.ca/course/view.php?id=145" TargetMode="External"/><Relationship Id="rId6" Type="http://schemas.openxmlformats.org/officeDocument/2006/relationships/image" Target="../media/image31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2.xml"/><Relationship Id="rId3" Type="http://schemas.openxmlformats.org/officeDocument/2006/relationships/hyperlink" Target="mailto:equipe@recitmst.qc.ca" TargetMode="External"/><Relationship Id="rId4" Type="http://schemas.openxmlformats.org/officeDocument/2006/relationships/hyperlink" Target="mailto:sonya.fiset@recitmst.qc.ca" TargetMode="External"/><Relationship Id="rId5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2"/>
          <p:cNvSpPr txBox="1"/>
          <p:nvPr>
            <p:ph type="ctrTitle"/>
          </p:nvPr>
        </p:nvSpPr>
        <p:spPr>
          <a:xfrm>
            <a:off x="1949475" y="1012575"/>
            <a:ext cx="5466000" cy="287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Programmation et robotique créative et collaborative</a:t>
            </a:r>
            <a:endParaRPr sz="30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Créa</a:t>
            </a:r>
            <a:r>
              <a:rPr lang="en" sz="3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camp</a:t>
            </a:r>
            <a:r>
              <a:rPr lang="en" sz="3000">
                <a:solidFill>
                  <a:schemeClr val="dk1"/>
                </a:solidFill>
              </a:rPr>
              <a:t>- Gaspésie</a:t>
            </a:r>
            <a:endParaRPr sz="3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0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chemeClr val="hlink"/>
                </a:solidFill>
                <a:hlinkClick r:id="rId3"/>
              </a:rPr>
              <a:t>http://bit.ly/mst9mars2020</a:t>
            </a:r>
            <a:endParaRPr sz="3000"/>
          </a:p>
        </p:txBody>
      </p:sp>
      <p:pic>
        <p:nvPicPr>
          <p:cNvPr id="262" name="Google Shape;262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06700" y="1105338"/>
            <a:ext cx="1664075" cy="1786049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32"/>
          <p:cNvSpPr txBox="1"/>
          <p:nvPr/>
        </p:nvSpPr>
        <p:spPr>
          <a:xfrm>
            <a:off x="173225" y="4548200"/>
            <a:ext cx="8895600" cy="54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Créé par Sonya Fiset, Service national </a:t>
            </a:r>
            <a:r>
              <a:rPr lang="en" sz="11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du </a:t>
            </a:r>
            <a:r>
              <a:rPr lang="en" sz="11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RÉCIT MST</a:t>
            </a:r>
            <a:r>
              <a:rPr lang="en" sz="11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 2020 </a:t>
            </a:r>
            <a:r>
              <a:rPr lang="en" sz="11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CC BY-NC-SA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264" name="Google Shape;264;p32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680838" y="4507662"/>
            <a:ext cx="1387975" cy="485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3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73225" y="1252325"/>
            <a:ext cx="1859700" cy="1859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3"/>
          <p:cNvSpPr txBox="1"/>
          <p:nvPr>
            <p:ph type="title"/>
          </p:nvPr>
        </p:nvSpPr>
        <p:spPr>
          <a:xfrm>
            <a:off x="3356475" y="192750"/>
            <a:ext cx="4179300" cy="80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Lien de la présentation :</a:t>
            </a:r>
            <a:endParaRPr sz="2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u="sng">
                <a:solidFill>
                  <a:schemeClr val="hlink"/>
                </a:solidFill>
                <a:hlinkClick r:id="rId3"/>
              </a:rPr>
              <a:t>http://recitmst.qc.ca</a:t>
            </a:r>
            <a:r>
              <a:rPr lang="en" sz="2400"/>
              <a:t> </a:t>
            </a:r>
            <a:endParaRPr sz="2400"/>
          </a:p>
        </p:txBody>
      </p:sp>
      <p:sp>
        <p:nvSpPr>
          <p:cNvPr id="271" name="Google Shape;271;p33"/>
          <p:cNvSpPr txBox="1"/>
          <p:nvPr>
            <p:ph idx="1" type="body"/>
          </p:nvPr>
        </p:nvSpPr>
        <p:spPr>
          <a:xfrm>
            <a:off x="4056975" y="3610100"/>
            <a:ext cx="4696500" cy="126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latin typeface="Nixie One"/>
                <a:ea typeface="Nixie One"/>
                <a:cs typeface="Nixie One"/>
                <a:sym typeface="Nixie One"/>
              </a:rPr>
              <a:t>Sonya Fiset</a:t>
            </a:r>
            <a:r>
              <a:rPr lang="en" sz="1800">
                <a:latin typeface="Nixie One"/>
                <a:ea typeface="Nixie One"/>
                <a:cs typeface="Nixie One"/>
                <a:sym typeface="Nixie One"/>
              </a:rPr>
              <a:t>,</a:t>
            </a:r>
            <a:endParaRPr sz="18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Nixie One"/>
                <a:ea typeface="Nixie One"/>
                <a:cs typeface="Nixie One"/>
                <a:sym typeface="Nixie One"/>
              </a:rPr>
              <a:t>Service national Récit MST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272" name="Google Shape;272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05850" y="3347225"/>
            <a:ext cx="1213850" cy="162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26525" y="1220988"/>
            <a:ext cx="2152575" cy="2166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4"/>
          <p:cNvSpPr txBox="1"/>
          <p:nvPr>
            <p:ph idx="4294967295" type="title"/>
          </p:nvPr>
        </p:nvSpPr>
        <p:spPr>
          <a:xfrm>
            <a:off x="1045075" y="516825"/>
            <a:ext cx="7130100" cy="381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Plan de la formation :</a:t>
            </a:r>
            <a:endParaRPr sz="3600"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AutoNum type="arabicPeriod"/>
            </a:pPr>
            <a:r>
              <a:rPr lang="en" sz="2400">
                <a:solidFill>
                  <a:srgbClr val="7F888F"/>
                </a:solidFill>
              </a:rPr>
              <a:t>Bienvenue et introduction</a:t>
            </a:r>
            <a:endParaRPr sz="2400">
              <a:solidFill>
                <a:srgbClr val="7F888F"/>
              </a:solidFill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AutoNum type="arabicPeriod"/>
            </a:pPr>
            <a:r>
              <a:rPr lang="en" sz="2400">
                <a:solidFill>
                  <a:srgbClr val="7F888F"/>
                </a:solidFill>
              </a:rPr>
              <a:t>Outils pour s’initier à la programmation</a:t>
            </a:r>
            <a:endParaRPr sz="2400" u="sng">
              <a:solidFill>
                <a:srgbClr val="FAA22A"/>
              </a:solidFill>
              <a:hlinkClick r:id="rId3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AutoNum type="arabicPeriod"/>
            </a:pPr>
            <a:r>
              <a:rPr lang="en" sz="2400">
                <a:solidFill>
                  <a:srgbClr val="7F888F"/>
                </a:solidFill>
              </a:rPr>
              <a:t>La robotique</a:t>
            </a:r>
            <a:endParaRPr sz="2400">
              <a:solidFill>
                <a:srgbClr val="7F888F"/>
              </a:solidFill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AutoNum type="arabicPeriod"/>
            </a:pPr>
            <a:r>
              <a:rPr lang="en" sz="2400">
                <a:solidFill>
                  <a:srgbClr val="7F888F"/>
                </a:solidFill>
              </a:rPr>
              <a:t>Temps d’expérimentation</a:t>
            </a:r>
            <a:endParaRPr sz="2400">
              <a:solidFill>
                <a:srgbClr val="7F888F"/>
              </a:solidFill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AutoNum type="arabicPeriod"/>
            </a:pPr>
            <a:r>
              <a:rPr lang="en" sz="2400">
                <a:solidFill>
                  <a:srgbClr val="7F888F"/>
                </a:solidFill>
              </a:rPr>
              <a:t>Documentation et ressources </a:t>
            </a:r>
            <a:endParaRPr sz="2400">
              <a:solidFill>
                <a:srgbClr val="7F888F"/>
              </a:solidFill>
              <a:uFill>
                <a:noFill/>
              </a:uFill>
              <a:hlinkClick r:id="rId4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AutoNum type="arabicPeriod"/>
            </a:pPr>
            <a:r>
              <a:rPr lang="en" sz="2400">
                <a:solidFill>
                  <a:srgbClr val="7F888F"/>
                </a:solidFill>
              </a:rPr>
              <a:t>Retour pour la mise en commun</a:t>
            </a:r>
            <a:endParaRPr sz="2400"/>
          </a:p>
        </p:txBody>
      </p:sp>
      <p:pic>
        <p:nvPicPr>
          <p:cNvPr id="279" name="Google Shape;279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06275" y="752075"/>
            <a:ext cx="2926250" cy="1170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5"/>
          <p:cNvSpPr txBox="1"/>
          <p:nvPr>
            <p:ph idx="4294967295" type="title"/>
          </p:nvPr>
        </p:nvSpPr>
        <p:spPr>
          <a:xfrm>
            <a:off x="450550" y="516825"/>
            <a:ext cx="5665800" cy="381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E8004C"/>
                </a:solidFill>
              </a:rPr>
              <a:t>Bienvenue dans la classe flexible de Mme Esther,</a:t>
            </a:r>
            <a:endParaRPr sz="3600">
              <a:solidFill>
                <a:srgbClr val="E8004C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3600">
                <a:solidFill>
                  <a:srgbClr val="E8004C"/>
                </a:solidFill>
              </a:rPr>
              <a:t>pour le coin de lecture, enlever vos chaussures...</a:t>
            </a:r>
            <a:endParaRPr sz="3600">
              <a:solidFill>
                <a:srgbClr val="E8004C"/>
              </a:solidFill>
            </a:endParaRPr>
          </a:p>
        </p:txBody>
      </p:sp>
      <p:pic>
        <p:nvPicPr>
          <p:cNvPr id="285" name="Google Shape;285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24476" y="428625"/>
            <a:ext cx="2982050" cy="3976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36"/>
          <p:cNvSpPr txBox="1"/>
          <p:nvPr>
            <p:ph idx="4294967295" type="title"/>
          </p:nvPr>
        </p:nvSpPr>
        <p:spPr>
          <a:xfrm>
            <a:off x="1045075" y="516825"/>
            <a:ext cx="7130100" cy="2823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3 piliers du Créacamp</a:t>
            </a:r>
            <a:endParaRPr sz="3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AutoNum type="arabicPeriod"/>
            </a:pPr>
            <a:r>
              <a:rPr lang="en" sz="2400">
                <a:solidFill>
                  <a:srgbClr val="7F888F"/>
                </a:solidFill>
              </a:rPr>
              <a:t>Prendre le temps</a:t>
            </a:r>
            <a:endParaRPr sz="2400">
              <a:solidFill>
                <a:srgbClr val="7F888F"/>
              </a:solidFill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AutoNum type="arabicPeriod"/>
            </a:pPr>
            <a:r>
              <a:rPr lang="en" sz="2400">
                <a:solidFill>
                  <a:srgbClr val="7F888F"/>
                </a:solidFill>
              </a:rPr>
              <a:t>Avoir le droit à l’erreur</a:t>
            </a:r>
            <a:endParaRPr sz="2400">
              <a:solidFill>
                <a:srgbClr val="7F888F"/>
              </a:solidFill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AutoNum type="arabicPeriod"/>
            </a:pPr>
            <a:r>
              <a:rPr lang="en" sz="2400">
                <a:solidFill>
                  <a:srgbClr val="7F888F"/>
                </a:solidFill>
              </a:rPr>
              <a:t>Tolérer l’ambiguïté</a:t>
            </a:r>
            <a:endParaRPr sz="2400">
              <a:solidFill>
                <a:srgbClr val="7F888F"/>
              </a:solidFill>
            </a:endParaRPr>
          </a:p>
        </p:txBody>
      </p:sp>
      <p:pic>
        <p:nvPicPr>
          <p:cNvPr id="291" name="Google Shape;291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21925" y="1587225"/>
            <a:ext cx="1859700" cy="185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36"/>
          <p:cNvSpPr txBox="1"/>
          <p:nvPr/>
        </p:nvSpPr>
        <p:spPr>
          <a:xfrm>
            <a:off x="1509175" y="3555375"/>
            <a:ext cx="6201900" cy="129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9144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E69138"/>
                </a:solidFill>
                <a:latin typeface="Caveat"/>
                <a:ea typeface="Caveat"/>
                <a:cs typeface="Caveat"/>
                <a:sym typeface="Caveat"/>
              </a:rPr>
              <a:t>« Créer un contexte qui favorise la </a:t>
            </a:r>
            <a:r>
              <a:rPr b="1" lang="en" sz="1800">
                <a:solidFill>
                  <a:srgbClr val="E69138"/>
                </a:solidFill>
                <a:latin typeface="Caveat"/>
                <a:ea typeface="Caveat"/>
                <a:cs typeface="Caveat"/>
                <a:sym typeface="Caveat"/>
              </a:rPr>
              <a:t>tolérance à l’ambiguïté et à l’erreur</a:t>
            </a:r>
            <a:r>
              <a:rPr lang="en" sz="1800">
                <a:solidFill>
                  <a:srgbClr val="E69138"/>
                </a:solidFill>
                <a:latin typeface="Caveat"/>
                <a:ea typeface="Caveat"/>
                <a:cs typeface="Caveat"/>
                <a:sym typeface="Caveat"/>
              </a:rPr>
              <a:t> permet de libérer le potentiel créatif de chacun. » </a:t>
            </a:r>
            <a:br>
              <a:rPr lang="en" sz="1800">
                <a:solidFill>
                  <a:srgbClr val="E69138"/>
                </a:solidFill>
                <a:latin typeface="Caveat"/>
                <a:ea typeface="Caveat"/>
                <a:cs typeface="Caveat"/>
                <a:sym typeface="Caveat"/>
              </a:rPr>
            </a:br>
            <a:r>
              <a:rPr lang="en" sz="1800">
                <a:solidFill>
                  <a:srgbClr val="E69138"/>
                </a:solidFill>
                <a:latin typeface="Caveat"/>
                <a:ea typeface="Caveat"/>
                <a:cs typeface="Caveat"/>
                <a:sym typeface="Caveat"/>
              </a:rPr>
              <a:t>- Margarida Romero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37"/>
          <p:cNvSpPr txBox="1"/>
          <p:nvPr>
            <p:ph type="title"/>
          </p:nvPr>
        </p:nvSpPr>
        <p:spPr>
          <a:xfrm>
            <a:off x="311700" y="102356"/>
            <a:ext cx="8520600" cy="70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Enseigner la programmation… Pourquoi?</a:t>
            </a:r>
            <a:endParaRPr sz="35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98" name="Google Shape;298;p37"/>
          <p:cNvSpPr/>
          <p:nvPr/>
        </p:nvSpPr>
        <p:spPr>
          <a:xfrm>
            <a:off x="0" y="868031"/>
            <a:ext cx="9144000" cy="42753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37"/>
          <p:cNvSpPr txBox="1"/>
          <p:nvPr/>
        </p:nvSpPr>
        <p:spPr>
          <a:xfrm>
            <a:off x="228600" y="1060856"/>
            <a:ext cx="8792100" cy="7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PAN: Plan d’action numérique du MEES</a:t>
            </a:r>
            <a:r>
              <a:rPr lang="en" sz="30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3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(Orientation 1, mesure 02, pages 27-28)</a:t>
            </a:r>
            <a:endParaRPr sz="2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300" name="Google Shape;300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19200" y="2078608"/>
            <a:ext cx="6858001" cy="1229172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37"/>
          <p:cNvSpPr/>
          <p:nvPr/>
        </p:nvSpPr>
        <p:spPr>
          <a:xfrm>
            <a:off x="2657475" y="3203981"/>
            <a:ext cx="314400" cy="5502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37"/>
          <p:cNvSpPr/>
          <p:nvPr/>
        </p:nvSpPr>
        <p:spPr>
          <a:xfrm>
            <a:off x="6566475" y="3203981"/>
            <a:ext cx="314400" cy="5502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03" name="Google Shape;303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7186" y="3744121"/>
            <a:ext cx="2922438" cy="64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35724" y="3744112"/>
            <a:ext cx="2922450" cy="518690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37"/>
          <p:cNvSpPr txBox="1"/>
          <p:nvPr/>
        </p:nvSpPr>
        <p:spPr>
          <a:xfrm>
            <a:off x="2559450" y="4699125"/>
            <a:ext cx="4130400" cy="33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Extrait du tableau synoptique du  PAN, p.2</a:t>
            </a:r>
            <a:endParaRPr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38"/>
          <p:cNvSpPr txBox="1"/>
          <p:nvPr>
            <p:ph type="title"/>
          </p:nvPr>
        </p:nvSpPr>
        <p:spPr>
          <a:xfrm>
            <a:off x="311700" y="102356"/>
            <a:ext cx="8520600" cy="70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Enseigner la programmation… Pourquoi?</a:t>
            </a:r>
            <a:endParaRPr sz="35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311" name="Google Shape;311;p38"/>
          <p:cNvSpPr/>
          <p:nvPr/>
        </p:nvSpPr>
        <p:spPr>
          <a:xfrm>
            <a:off x="0" y="868031"/>
            <a:ext cx="9144000" cy="42753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12" name="Google Shape;312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9125" y="1065281"/>
            <a:ext cx="6001032" cy="3545325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38"/>
          <p:cNvSpPr txBox="1"/>
          <p:nvPr/>
        </p:nvSpPr>
        <p:spPr>
          <a:xfrm>
            <a:off x="3328950" y="4697081"/>
            <a:ext cx="2486100" cy="33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Extrait du PAN, p.28</a:t>
            </a:r>
            <a:endParaRPr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5F4F0"/>
        </a:solidFill>
      </p:bgPr>
    </p:bg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39"/>
          <p:cNvSpPr txBox="1"/>
          <p:nvPr/>
        </p:nvSpPr>
        <p:spPr>
          <a:xfrm>
            <a:off x="177275" y="504200"/>
            <a:ext cx="2665200" cy="408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4. Pourquoi ?</a:t>
            </a:r>
            <a:endParaRPr b="1" sz="28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rgbClr val="0000FF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Cadre de référence de la compétence numérique</a:t>
            </a:r>
            <a:endParaRPr b="1" sz="2800">
              <a:solidFill>
                <a:srgbClr val="0000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Viga"/>
                <a:ea typeface="Viga"/>
                <a:cs typeface="Viga"/>
                <a:sym typeface="Viga"/>
              </a:rPr>
              <a:t>12 dimensions</a:t>
            </a:r>
            <a:endParaRPr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4"/>
              </a:rPr>
              <a:t>version interactive</a:t>
            </a:r>
            <a:endParaRPr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Viga"/>
                <a:ea typeface="Viga"/>
                <a:cs typeface="Viga"/>
                <a:sym typeface="Viga"/>
              </a:rPr>
              <a:t>MEES - Avril 2019</a:t>
            </a:r>
            <a:endParaRPr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5"/>
              </a:rPr>
              <a:t>Continuum de développement de la compétence numérique</a:t>
            </a:r>
            <a:endParaRPr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Viga"/>
                <a:ea typeface="Viga"/>
                <a:cs typeface="Viga"/>
                <a:sym typeface="Viga"/>
              </a:rPr>
              <a:t>MEES - Janvier 2020</a:t>
            </a:r>
            <a:endParaRPr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319" name="Google Shape;319;p3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21349" y="76200"/>
            <a:ext cx="5250820" cy="49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39"/>
          <p:cNvSpPr/>
          <p:nvPr/>
        </p:nvSpPr>
        <p:spPr>
          <a:xfrm>
            <a:off x="4623725" y="599550"/>
            <a:ext cx="1220400" cy="435000"/>
          </a:xfrm>
          <a:prstGeom prst="ellipse">
            <a:avLst/>
          </a:prstGeom>
          <a:noFill/>
          <a:ln cap="flat" cmpd="sng" w="3810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39"/>
          <p:cNvSpPr/>
          <p:nvPr/>
        </p:nvSpPr>
        <p:spPr>
          <a:xfrm>
            <a:off x="6068600" y="164550"/>
            <a:ext cx="1220400" cy="435000"/>
          </a:xfrm>
          <a:prstGeom prst="ellipse">
            <a:avLst/>
          </a:prstGeom>
          <a:noFill/>
          <a:ln cap="flat" cmpd="sng" w="3810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39"/>
          <p:cNvSpPr/>
          <p:nvPr/>
        </p:nvSpPr>
        <p:spPr>
          <a:xfrm>
            <a:off x="6155025" y="660350"/>
            <a:ext cx="1220400" cy="435000"/>
          </a:xfrm>
          <a:prstGeom prst="ellipse">
            <a:avLst/>
          </a:prstGeom>
          <a:noFill/>
          <a:ln cap="flat" cmpd="sng" w="3810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39"/>
          <p:cNvSpPr/>
          <p:nvPr/>
        </p:nvSpPr>
        <p:spPr>
          <a:xfrm>
            <a:off x="7520775" y="2652550"/>
            <a:ext cx="1220400" cy="435000"/>
          </a:xfrm>
          <a:prstGeom prst="ellipse">
            <a:avLst/>
          </a:prstGeom>
          <a:noFill/>
          <a:ln cap="flat" cmpd="sng" w="3810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39"/>
          <p:cNvSpPr/>
          <p:nvPr/>
        </p:nvSpPr>
        <p:spPr>
          <a:xfrm>
            <a:off x="5998250" y="4493075"/>
            <a:ext cx="1220400" cy="435000"/>
          </a:xfrm>
          <a:prstGeom prst="ellipse">
            <a:avLst/>
          </a:prstGeom>
          <a:noFill/>
          <a:ln cap="flat" cmpd="sng" w="3810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39"/>
          <p:cNvSpPr/>
          <p:nvPr/>
        </p:nvSpPr>
        <p:spPr>
          <a:xfrm>
            <a:off x="3070400" y="2501625"/>
            <a:ext cx="1220400" cy="435000"/>
          </a:xfrm>
          <a:prstGeom prst="ellipse">
            <a:avLst/>
          </a:prstGeom>
          <a:noFill/>
          <a:ln cap="flat" cmpd="sng" w="3810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39"/>
          <p:cNvSpPr/>
          <p:nvPr/>
        </p:nvSpPr>
        <p:spPr>
          <a:xfrm>
            <a:off x="3354675" y="3775025"/>
            <a:ext cx="1220400" cy="435000"/>
          </a:xfrm>
          <a:prstGeom prst="ellipse">
            <a:avLst/>
          </a:prstGeom>
          <a:noFill/>
          <a:ln cap="flat" cmpd="sng" w="3810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40"/>
          <p:cNvSpPr txBox="1"/>
          <p:nvPr>
            <p:ph idx="1" type="body"/>
          </p:nvPr>
        </p:nvSpPr>
        <p:spPr>
          <a:xfrm>
            <a:off x="1880850" y="1920300"/>
            <a:ext cx="5382300" cy="207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32" name="Google Shape;332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800" y="266300"/>
            <a:ext cx="8373376" cy="4710050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40"/>
          <p:cNvSpPr txBox="1"/>
          <p:nvPr/>
        </p:nvSpPr>
        <p:spPr>
          <a:xfrm>
            <a:off x="2024100" y="1752475"/>
            <a:ext cx="5047200" cy="58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40"/>
          <p:cNvSpPr/>
          <p:nvPr/>
        </p:nvSpPr>
        <p:spPr>
          <a:xfrm>
            <a:off x="3706650" y="822550"/>
            <a:ext cx="104100" cy="2187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41"/>
          <p:cNvSpPr txBox="1"/>
          <p:nvPr>
            <p:ph idx="1" type="body"/>
          </p:nvPr>
        </p:nvSpPr>
        <p:spPr>
          <a:xfrm>
            <a:off x="1880850" y="2430550"/>
            <a:ext cx="5382300" cy="15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600"/>
              <a:t>Programmation</a:t>
            </a:r>
            <a:endParaRPr b="1" sz="3600"/>
          </a:p>
        </p:txBody>
      </p:sp>
      <p:sp>
        <p:nvSpPr>
          <p:cNvPr id="340" name="Google Shape;340;p41"/>
          <p:cNvSpPr/>
          <p:nvPr/>
        </p:nvSpPr>
        <p:spPr>
          <a:xfrm>
            <a:off x="3706650" y="822550"/>
            <a:ext cx="104100" cy="2187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42"/>
          <p:cNvSpPr txBox="1"/>
          <p:nvPr>
            <p:ph idx="4294967295" type="title"/>
          </p:nvPr>
        </p:nvSpPr>
        <p:spPr>
          <a:xfrm>
            <a:off x="677100" y="154800"/>
            <a:ext cx="7789800" cy="483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400" u="sng">
                <a:solidFill>
                  <a:srgbClr val="7F888F"/>
                </a:solidFill>
                <a:highlight>
                  <a:srgbClr val="FFFFFF"/>
                </a:highlight>
              </a:rPr>
              <a:t>Outils pour s’initier à la programmation</a:t>
            </a:r>
            <a:endParaRPr b="1" sz="2400" u="sng">
              <a:solidFill>
                <a:srgbClr val="7F888F"/>
              </a:solidFill>
              <a:highlight>
                <a:srgbClr val="FFFFFF"/>
              </a:highlight>
            </a:endParaRPr>
          </a:p>
          <a:p>
            <a:pPr indent="-342900" lvl="0" marL="6731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7F888F"/>
              </a:buClr>
              <a:buSzPts val="1800"/>
              <a:buFont typeface="Nixie One"/>
              <a:buAutoNum type="arabicPeriod"/>
            </a:pPr>
            <a:r>
              <a:rPr lang="en" u="sng">
                <a:solidFill>
                  <a:schemeClr val="hlink"/>
                </a:solidFill>
                <a:hlinkClick r:id="rId3"/>
              </a:rPr>
              <a:t>Jeux Blockly</a:t>
            </a:r>
            <a:endParaRPr u="sng">
              <a:solidFill>
                <a:srgbClr val="FAA22A"/>
              </a:solidFill>
              <a:hlinkClick r:id="rId4"/>
            </a:endParaRPr>
          </a:p>
          <a:p>
            <a:pPr indent="0" lvl="0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7F888F"/>
                </a:solidFill>
              </a:rPr>
              <a:t>Sans connexion, base de la programmation, pas à pas. </a:t>
            </a:r>
            <a:endParaRPr>
              <a:solidFill>
                <a:srgbClr val="7F888F"/>
              </a:solidFill>
            </a:endParaRPr>
          </a:p>
          <a:p>
            <a:pPr indent="-342900" lvl="0" marL="673100" rtl="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7F888F"/>
              </a:buClr>
              <a:buSzPts val="1800"/>
              <a:buFont typeface="Nixie One"/>
              <a:buAutoNum type="arabicPeriod"/>
            </a:pPr>
            <a:r>
              <a:rPr lang="en" u="sng">
                <a:solidFill>
                  <a:schemeClr val="hlink"/>
                </a:solidFill>
                <a:hlinkClick r:id="rId5"/>
              </a:rPr>
              <a:t>Code.org</a:t>
            </a:r>
            <a:r>
              <a:rPr lang="en">
                <a:solidFill>
                  <a:srgbClr val="7F888F"/>
                </a:solidFill>
              </a:rPr>
              <a:t> </a:t>
            </a:r>
            <a:endParaRPr u="sng">
              <a:solidFill>
                <a:srgbClr val="FAA22A"/>
              </a:solidFill>
              <a:hlinkClick r:id="rId6"/>
            </a:endParaRPr>
          </a:p>
          <a:p>
            <a:pPr indent="0" lvl="0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7F888F"/>
                </a:solidFill>
              </a:rPr>
              <a:t>Compte d’enseignant, on suit les élèves dans leurs défis.</a:t>
            </a:r>
            <a:endParaRPr>
              <a:solidFill>
                <a:srgbClr val="7F888F"/>
              </a:solidFill>
            </a:endParaRPr>
          </a:p>
          <a:p>
            <a:pPr indent="-342900" lvl="0" marL="673100" rtl="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7F888F"/>
              </a:buClr>
              <a:buSzPts val="1800"/>
              <a:buFont typeface="Nixie One"/>
              <a:buAutoNum type="arabicPeriod"/>
            </a:pPr>
            <a:r>
              <a:rPr lang="en">
                <a:solidFill>
                  <a:srgbClr val="7F888F"/>
                </a:solidFill>
              </a:rPr>
              <a:t>Liste d’</a:t>
            </a:r>
            <a:r>
              <a:rPr lang="en" u="sng">
                <a:solidFill>
                  <a:schemeClr val="hlink"/>
                </a:solidFill>
                <a:hlinkClick r:id="rId7"/>
              </a:rPr>
              <a:t>applications</a:t>
            </a:r>
            <a:r>
              <a:rPr lang="en">
                <a:solidFill>
                  <a:srgbClr val="7F888F"/>
                </a:solidFill>
              </a:rPr>
              <a:t> sur tablettes pour apprendre à coder</a:t>
            </a:r>
            <a:endParaRPr>
              <a:solidFill>
                <a:srgbClr val="7F888F"/>
              </a:solidFill>
            </a:endParaRPr>
          </a:p>
          <a:p>
            <a:pPr indent="-342900" lvl="0" marL="6731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7F888F"/>
              </a:buClr>
              <a:buSzPts val="1800"/>
              <a:buFont typeface="Nixie One"/>
              <a:buAutoNum type="arabicPeriod"/>
            </a:pPr>
            <a:r>
              <a:rPr lang="en" u="sng">
                <a:solidFill>
                  <a:schemeClr val="hlink"/>
                </a:solidFill>
                <a:hlinkClick r:id="rId8"/>
              </a:rPr>
              <a:t>ScratchJr</a:t>
            </a:r>
            <a:r>
              <a:rPr lang="en">
                <a:solidFill>
                  <a:srgbClr val="7F888F"/>
                </a:solidFill>
              </a:rPr>
              <a:t>, application sur tablette pour le préscolaire et le premier cycle </a:t>
            </a:r>
            <a:endParaRPr>
              <a:solidFill>
                <a:srgbClr val="7F888F"/>
              </a:solidFill>
            </a:endParaRPr>
          </a:p>
          <a:p>
            <a:pPr indent="-342900" lvl="0" marL="6731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7F888F"/>
              </a:buClr>
              <a:buSzPts val="1800"/>
              <a:buFont typeface="Nixie One"/>
              <a:buAutoNum type="arabicPeriod"/>
            </a:pPr>
            <a:r>
              <a:rPr lang="en" u="sng">
                <a:solidFill>
                  <a:schemeClr val="hlink"/>
                </a:solidFill>
                <a:hlinkClick r:id="rId9"/>
              </a:rPr>
              <a:t>Scratch</a:t>
            </a:r>
            <a:endParaRPr>
              <a:solidFill>
                <a:srgbClr val="7F888F"/>
              </a:solidFill>
            </a:endParaRPr>
          </a:p>
          <a:p>
            <a:pPr indent="4572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7F888F"/>
                </a:solidFill>
              </a:rPr>
              <a:t>On est prêt pour programmer... on lance des défis</a:t>
            </a:r>
            <a:endParaRPr/>
          </a:p>
          <a:p>
            <a:pPr indent="-342900" lvl="0" marL="673100" rtl="0" algn="l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rgbClr val="7F888F"/>
              </a:buClr>
              <a:buSzPts val="1800"/>
              <a:buFont typeface="Nixie One"/>
              <a:buAutoNum type="arabicPeriod"/>
            </a:pPr>
            <a:r>
              <a:rPr lang="en" u="sng">
                <a:solidFill>
                  <a:schemeClr val="hlink"/>
                </a:solidFill>
                <a:hlinkClick r:id="rId10"/>
              </a:rPr>
              <a:t>Minecraft</a:t>
            </a:r>
            <a:r>
              <a:rPr lang="en"/>
              <a:t> à partir de Code.org</a:t>
            </a:r>
            <a:endParaRPr>
              <a:solidFill>
                <a:srgbClr val="7F888F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43"/>
          <p:cNvSpPr txBox="1"/>
          <p:nvPr>
            <p:ph idx="4294967295" type="title"/>
          </p:nvPr>
        </p:nvSpPr>
        <p:spPr>
          <a:xfrm>
            <a:off x="677100" y="154800"/>
            <a:ext cx="7789800" cy="455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</a:rPr>
              <a:t>Les j</a:t>
            </a:r>
            <a:r>
              <a:rPr b="1" lang="en" sz="2000">
                <a:solidFill>
                  <a:schemeClr val="dk1"/>
                </a:solidFill>
              </a:rPr>
              <a:t>eux Blockly : </a:t>
            </a:r>
            <a:r>
              <a:rPr b="1" lang="en" sz="2000" u="sng">
                <a:solidFill>
                  <a:schemeClr val="dk1"/>
                </a:solidFill>
                <a:hlinkClick r:id="rId3"/>
              </a:rPr>
              <a:t>http://recitmst.qc.ca/blockly/</a:t>
            </a:r>
            <a:endParaRPr b="1" sz="2400" u="sng">
              <a:solidFill>
                <a:srgbClr val="7F888F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400" u="sng">
              <a:solidFill>
                <a:srgbClr val="7F888F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Sa</a:t>
            </a:r>
            <a:r>
              <a:rPr lang="en">
                <a:solidFill>
                  <a:schemeClr val="dk1"/>
                </a:solidFill>
              </a:rPr>
              <a:t>ns connexion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Sans installation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Base de programmation par blocs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Évolutif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Addictif ;-)</a:t>
            </a:r>
            <a:endParaRPr b="1" sz="2400" u="sng">
              <a:solidFill>
                <a:srgbClr val="7F888F"/>
              </a:solidFill>
              <a:highlight>
                <a:srgbClr val="FFFFFF"/>
              </a:highlight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600"/>
              </a:spcBef>
              <a:spcAft>
                <a:spcPts val="600"/>
              </a:spcAft>
              <a:buNone/>
            </a:pPr>
            <a:r>
              <a:t/>
            </a:r>
            <a:endParaRPr>
              <a:solidFill>
                <a:srgbClr val="7F888F"/>
              </a:solidFill>
            </a:endParaRPr>
          </a:p>
        </p:txBody>
      </p:sp>
      <p:pic>
        <p:nvPicPr>
          <p:cNvPr descr="blockly.gif" id="351" name="Google Shape;351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97450" y="1686581"/>
            <a:ext cx="3861788" cy="29151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44"/>
          <p:cNvSpPr txBox="1"/>
          <p:nvPr>
            <p:ph idx="4294967295" type="title"/>
          </p:nvPr>
        </p:nvSpPr>
        <p:spPr>
          <a:xfrm>
            <a:off x="677100" y="154800"/>
            <a:ext cx="7789800" cy="420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</a:rPr>
              <a:t>Code.org : </a:t>
            </a:r>
            <a:r>
              <a:rPr b="1" lang="en" sz="2000" u="sng">
                <a:solidFill>
                  <a:schemeClr val="dk1"/>
                </a:solidFill>
                <a:hlinkClick r:id="rId3"/>
              </a:rPr>
              <a:t>http://code.org</a:t>
            </a:r>
            <a:endParaRPr b="1" sz="2400" u="sng">
              <a:solidFill>
                <a:srgbClr val="7F888F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400" u="sng">
              <a:solidFill>
                <a:srgbClr val="7F888F"/>
              </a:solidFill>
              <a:highlight>
                <a:srgbClr val="FFFFFF"/>
              </a:highlight>
            </a:endParaRPr>
          </a:p>
          <a:p>
            <a:pPr indent="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Compte enseignant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Suivi des élèves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Du préscolaire aux adultes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Ludique (thèmes)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" u="sng">
                <a:solidFill>
                  <a:srgbClr val="0097A7"/>
                </a:solidFill>
                <a:hlinkClick r:id="rId4"/>
              </a:rPr>
              <a:t>Tutoriel</a:t>
            </a:r>
            <a:endParaRPr>
              <a:solidFill>
                <a:srgbClr val="7F888F"/>
              </a:solidFill>
            </a:endParaRPr>
          </a:p>
        </p:txBody>
      </p:sp>
      <p:pic>
        <p:nvPicPr>
          <p:cNvPr descr="code_org.gif" id="357" name="Google Shape;357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96225" y="1947655"/>
            <a:ext cx="4143055" cy="26313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45"/>
          <p:cNvSpPr txBox="1"/>
          <p:nvPr>
            <p:ph idx="4294967295" type="title"/>
          </p:nvPr>
        </p:nvSpPr>
        <p:spPr>
          <a:xfrm>
            <a:off x="677100" y="154800"/>
            <a:ext cx="6394500" cy="468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400">
                <a:solidFill>
                  <a:srgbClr val="FF9900"/>
                </a:solidFill>
                <a:latin typeface="Ubuntu"/>
                <a:ea typeface="Ubuntu"/>
                <a:cs typeface="Ubuntu"/>
                <a:sym typeface="Ubuntu"/>
              </a:rPr>
              <a:t>Les blocs de </a:t>
            </a:r>
            <a:r>
              <a:rPr b="1"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ScratchJr</a:t>
            </a:r>
            <a:r>
              <a:rPr b="1" lang="en" sz="2400">
                <a:solidFill>
                  <a:srgbClr val="FF9900"/>
                </a:solidFill>
                <a:latin typeface="Ubuntu"/>
                <a:ea typeface="Ubuntu"/>
                <a:cs typeface="Ubuntu"/>
                <a:sym typeface="Ubuntu"/>
              </a:rPr>
              <a:t>,</a:t>
            </a:r>
            <a:endParaRPr b="1" sz="2400">
              <a:solidFill>
                <a:srgbClr val="FF990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Référentiel</a:t>
            </a:r>
            <a:r>
              <a:rPr b="1" lang="en" sz="2400">
                <a:solidFill>
                  <a:srgbClr val="FF9900"/>
                </a:solidFill>
                <a:latin typeface="Ubuntu"/>
                <a:ea typeface="Ubuntu"/>
                <a:cs typeface="Ubuntu"/>
                <a:sym typeface="Ubuntu"/>
              </a:rPr>
              <a:t> et les </a:t>
            </a:r>
            <a:r>
              <a:rPr b="1"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blocs d’actions</a:t>
            </a:r>
            <a:endParaRPr b="1" sz="2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Exploration Missions</a:t>
            </a:r>
            <a:r>
              <a:rPr b="1" lang="en" sz="48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b="1" sz="48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(vidéos et aide) sous la colonne 2e année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http://bit.ly/progCSC</a:t>
            </a:r>
            <a:endParaRPr b="1" sz="2400" u="sng">
              <a:solidFill>
                <a:srgbClr val="7F888F"/>
              </a:solidFill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400" u="sng">
              <a:solidFill>
                <a:srgbClr val="7F888F"/>
              </a:solidFill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Autoformation du Campus RÉCIT</a:t>
            </a:r>
            <a:endParaRPr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363" name="Google Shape;363;p4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920767" y="406175"/>
            <a:ext cx="2135833" cy="1779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46"/>
          <p:cNvSpPr txBox="1"/>
          <p:nvPr>
            <p:ph idx="4294967295" type="title"/>
          </p:nvPr>
        </p:nvSpPr>
        <p:spPr>
          <a:xfrm>
            <a:off x="677100" y="154800"/>
            <a:ext cx="7789800" cy="449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4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Les blocs de Scratch 3.0</a:t>
            </a:r>
            <a:endParaRPr b="1" sz="2400" u="sng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400" u="sng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4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À imprimer ou à afficher sur les murs de votre classe</a:t>
            </a:r>
            <a:endParaRPr b="1" sz="24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Pour imprimer des étiquettes</a:t>
            </a:r>
            <a:endParaRPr b="1" sz="2400" u="sng">
              <a:solidFill>
                <a:srgbClr val="7F888F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 u="sng">
              <a:solidFill>
                <a:srgbClr val="7F888F"/>
              </a:solidFill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Exploration Missions </a:t>
            </a:r>
            <a:endParaRPr b="1"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(vidéos et Aide)</a:t>
            </a:r>
            <a:endParaRPr b="1"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Sous la colonne 5e année</a:t>
            </a:r>
            <a:endParaRPr b="1"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http://bit.ly/progCSC</a:t>
            </a:r>
            <a:endParaRPr sz="24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Autoformation du Campus RÉCIT</a:t>
            </a:r>
            <a:endParaRPr b="1" sz="24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369" name="Google Shape;369;p4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57800" y="1861850"/>
            <a:ext cx="2157050" cy="1787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47"/>
          <p:cNvSpPr txBox="1"/>
          <p:nvPr>
            <p:ph type="title"/>
          </p:nvPr>
        </p:nvSpPr>
        <p:spPr>
          <a:xfrm>
            <a:off x="2583650" y="247925"/>
            <a:ext cx="6084000" cy="4419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 u="sng"/>
              <a:t>Minecraft</a:t>
            </a:r>
            <a:endParaRPr b="1" sz="3600" u="sng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solidFill>
                  <a:schemeClr val="hlink"/>
                </a:solidFill>
                <a:hlinkClick r:id="rId3"/>
              </a:rPr>
              <a:t>Ressources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/>
              <a:t>Avantages :</a:t>
            </a:r>
            <a:r>
              <a:rPr lang="en" sz="2000"/>
              <a:t> 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/>
              <a:t>-compte gratuit avec la suite Office 365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/>
              <a:t>-créatif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/>
              <a:t>-intégration des matières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/>
              <a:t>-nombreux tutoriels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/>
          </a:p>
        </p:txBody>
      </p:sp>
      <p:pic>
        <p:nvPicPr>
          <p:cNvPr id="375" name="Google Shape;375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60075" y="324375"/>
            <a:ext cx="2857500" cy="16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p47"/>
          <p:cNvSpPr txBox="1"/>
          <p:nvPr/>
        </p:nvSpPr>
        <p:spPr>
          <a:xfrm>
            <a:off x="5960075" y="1924575"/>
            <a:ext cx="980400" cy="3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5"/>
              </a:rPr>
              <a:t>Source</a:t>
            </a:r>
            <a:endParaRPr sz="1000">
              <a:latin typeface="Varela Round"/>
              <a:ea typeface="Varela Round"/>
              <a:cs typeface="Varela Round"/>
              <a:sym typeface="Varela Round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48"/>
          <p:cNvSpPr txBox="1"/>
          <p:nvPr>
            <p:ph idx="1" type="body"/>
          </p:nvPr>
        </p:nvSpPr>
        <p:spPr>
          <a:xfrm>
            <a:off x="4393400" y="535550"/>
            <a:ext cx="4417200" cy="385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 u="sng">
                <a:latin typeface="Nixie One"/>
                <a:ea typeface="Nixie One"/>
                <a:cs typeface="Nixie One"/>
                <a:sym typeface="Nixie One"/>
              </a:rPr>
              <a:t>Ressources disponibles</a:t>
            </a:r>
            <a:endParaRPr sz="3000" u="sng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latin typeface="Nixie One"/>
                <a:ea typeface="Nixie One"/>
                <a:cs typeface="Nixie One"/>
                <a:sym typeface="Nixie One"/>
              </a:rPr>
              <a:t>Avantages</a:t>
            </a:r>
            <a:endParaRPr sz="30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latin typeface="Nixie One"/>
                <a:ea typeface="Nixie One"/>
                <a:cs typeface="Nixie One"/>
                <a:sym typeface="Nixie One"/>
              </a:rPr>
              <a:t>Inconvénients</a:t>
            </a:r>
            <a:endParaRPr sz="30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latin typeface="Nixie One"/>
                <a:ea typeface="Nixie One"/>
                <a:cs typeface="Nixie One"/>
                <a:sym typeface="Nixie One"/>
              </a:rPr>
              <a:t>Capteurs</a:t>
            </a:r>
            <a:endParaRPr sz="30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" name="Google Shape;382;p48"/>
          <p:cNvSpPr txBox="1"/>
          <p:nvPr/>
        </p:nvSpPr>
        <p:spPr>
          <a:xfrm>
            <a:off x="818800" y="1757975"/>
            <a:ext cx="3206100" cy="120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4800">
                <a:solidFill>
                  <a:srgbClr val="FFFFFF"/>
                </a:solidFill>
                <a:latin typeface="Nixie One"/>
                <a:ea typeface="Nixie One"/>
                <a:cs typeface="Nixie One"/>
                <a:sym typeface="Nixie One"/>
              </a:rPr>
              <a:t>Robotique</a:t>
            </a:r>
            <a:endParaRPr b="1" sz="48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49"/>
          <p:cNvSpPr txBox="1"/>
          <p:nvPr>
            <p:ph idx="1" type="body"/>
          </p:nvPr>
        </p:nvSpPr>
        <p:spPr>
          <a:xfrm>
            <a:off x="4393400" y="76575"/>
            <a:ext cx="4417200" cy="506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400" u="sng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4. Des robots : </a:t>
            </a:r>
            <a:endParaRPr b="1" sz="2400" u="sng"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400" u="sng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Bee-Bot et Blue-Bot</a:t>
            </a:r>
            <a:endParaRPr b="1" sz="2400" u="sng"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3"/>
              </a:rPr>
              <a:t>Ressources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Nixie One"/>
                <a:ea typeface="Nixie One"/>
                <a:cs typeface="Nixie One"/>
                <a:sym typeface="Nixie One"/>
              </a:rPr>
              <a:t>Avantages :</a:t>
            </a:r>
            <a:r>
              <a:rPr lang="en">
                <a:latin typeface="Nixie One"/>
                <a:ea typeface="Nixie One"/>
                <a:cs typeface="Nixie One"/>
                <a:sym typeface="Nixie One"/>
              </a:rPr>
              <a:t> 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-sans ordinateur 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-application sur tablette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-beaucoup de matériel en lien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-facile de produire des images sous un tapis transparent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-jeu en ligne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88" name="Google Shape;388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17975" y="1408838"/>
            <a:ext cx="2021025" cy="2021025"/>
          </a:xfrm>
          <a:prstGeom prst="rect">
            <a:avLst/>
          </a:prstGeom>
          <a:noFill/>
          <a:ln>
            <a:noFill/>
          </a:ln>
        </p:spPr>
      </p:pic>
      <p:sp>
        <p:nvSpPr>
          <p:cNvPr id="389" name="Google Shape;389;p49"/>
          <p:cNvSpPr txBox="1"/>
          <p:nvPr/>
        </p:nvSpPr>
        <p:spPr>
          <a:xfrm>
            <a:off x="1372375" y="3563550"/>
            <a:ext cx="2021100" cy="76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5"/>
              </a:rPr>
              <a:t>Ateliers</a:t>
            </a:r>
            <a:endParaRPr b="1" sz="1800">
              <a:solidFill>
                <a:schemeClr val="lt1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6"/>
              </a:rPr>
              <a:t>Défis maths</a:t>
            </a:r>
            <a:r>
              <a:rPr b="1" lang="en" sz="1800">
                <a:solidFill>
                  <a:schemeClr val="lt1"/>
                </a:solidFill>
                <a:latin typeface="Varela Round"/>
                <a:ea typeface="Varela Round"/>
                <a:cs typeface="Varela Round"/>
                <a:sym typeface="Varela Round"/>
              </a:rPr>
              <a:t> </a:t>
            </a:r>
            <a:endParaRPr b="1" sz="1800">
              <a:solidFill>
                <a:schemeClr val="lt1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50"/>
          <p:cNvSpPr txBox="1"/>
          <p:nvPr>
            <p:ph type="title"/>
          </p:nvPr>
        </p:nvSpPr>
        <p:spPr>
          <a:xfrm>
            <a:off x="2621925" y="362148"/>
            <a:ext cx="6084000" cy="466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 u="sng"/>
              <a:t>4. Des robots : </a:t>
            </a:r>
            <a:endParaRPr b="1" sz="2400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 u="sng"/>
              <a:t>Botley</a:t>
            </a:r>
            <a:endParaRPr b="1" sz="3600" u="sng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solidFill>
                  <a:schemeClr val="hlink"/>
                </a:solidFill>
                <a:hlinkClick r:id="rId3"/>
              </a:rPr>
              <a:t>Ressources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/>
              <a:t>Avantages :</a:t>
            </a:r>
            <a:r>
              <a:rPr lang="en" sz="2000"/>
              <a:t> 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/>
              <a:t>-ne nécessite pas d’ordinateur ou de tablette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-beaucoup d’accessoires 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/>
              <a:t>Capteurs : distance, suivre les lignes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/>
          </a:p>
        </p:txBody>
      </p:sp>
      <p:pic>
        <p:nvPicPr>
          <p:cNvPr id="395" name="Google Shape;395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43900" y="886200"/>
            <a:ext cx="2317125" cy="17405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51"/>
          <p:cNvSpPr txBox="1"/>
          <p:nvPr>
            <p:ph type="title"/>
          </p:nvPr>
        </p:nvSpPr>
        <p:spPr>
          <a:xfrm>
            <a:off x="2621925" y="362148"/>
            <a:ext cx="6084000" cy="466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 u="sng"/>
              <a:t>4. Des robots : </a:t>
            </a:r>
            <a:r>
              <a:rPr b="1" lang="en" sz="3600" u="sng"/>
              <a:t>WeDo2</a:t>
            </a:r>
            <a:endParaRPr b="1" sz="3600" u="sng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solidFill>
                  <a:schemeClr val="hlink"/>
                </a:solidFill>
                <a:hlinkClick r:id="rId3"/>
              </a:rPr>
              <a:t>Ressources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/>
              <a:t>Avantages :</a:t>
            </a:r>
            <a:r>
              <a:rPr lang="en" sz="2000"/>
              <a:t> 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-beaucoup de modèles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-créativité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-lien avec Scratch 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 u="sng"/>
              <a:t>Inconvénient :</a:t>
            </a:r>
            <a:endParaRPr sz="2000" u="sng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-Un seul moteur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/>
              <a:t>Capteurs : distance et inclinaison</a:t>
            </a:r>
            <a:endParaRPr sz="2000"/>
          </a:p>
        </p:txBody>
      </p:sp>
      <p:pic>
        <p:nvPicPr>
          <p:cNvPr id="401" name="Google Shape;401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79675" y="1661775"/>
            <a:ext cx="2317125" cy="2064558"/>
          </a:xfrm>
          <a:prstGeom prst="rect">
            <a:avLst/>
          </a:prstGeom>
          <a:noFill/>
          <a:ln>
            <a:noFill/>
          </a:ln>
        </p:spPr>
      </p:pic>
      <p:sp>
        <p:nvSpPr>
          <p:cNvPr id="402" name="Google Shape;402;p51"/>
          <p:cNvSpPr txBox="1"/>
          <p:nvPr/>
        </p:nvSpPr>
        <p:spPr>
          <a:xfrm>
            <a:off x="52050" y="1031150"/>
            <a:ext cx="13869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5"/>
              </a:rPr>
              <a:t>Ateliers</a:t>
            </a:r>
            <a:r>
              <a:rPr b="1" lang="en" sz="1800">
                <a:solidFill>
                  <a:schemeClr val="dk1"/>
                </a:solidFill>
                <a:latin typeface="Varela Round"/>
                <a:ea typeface="Varela Round"/>
                <a:cs typeface="Varela Round"/>
                <a:sym typeface="Varela Round"/>
              </a:rPr>
              <a:t> </a:t>
            </a:r>
            <a:endParaRPr sz="1200">
              <a:solidFill>
                <a:schemeClr val="dk1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6"/>
              </a:rPr>
              <a:t>Défis maths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52"/>
          <p:cNvSpPr txBox="1"/>
          <p:nvPr>
            <p:ph idx="1" type="body"/>
          </p:nvPr>
        </p:nvSpPr>
        <p:spPr>
          <a:xfrm>
            <a:off x="4262450" y="241300"/>
            <a:ext cx="4429200" cy="444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400" u="sng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4. Des robots : </a:t>
            </a:r>
            <a:endParaRPr b="1" sz="2400" u="sng"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600" u="sng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Dash and Dot, Cue</a:t>
            </a:r>
            <a:endParaRPr b="1" sz="3600" u="sng"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3"/>
              </a:rPr>
              <a:t>Ressources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Nixie One"/>
                <a:ea typeface="Nixie One"/>
                <a:cs typeface="Nixie One"/>
                <a:sym typeface="Nixie One"/>
              </a:rPr>
              <a:t>Avantages :</a:t>
            </a:r>
            <a:r>
              <a:rPr lang="en">
                <a:latin typeface="Nixie One"/>
                <a:ea typeface="Nixie One"/>
                <a:cs typeface="Nixie One"/>
                <a:sym typeface="Nixie One"/>
              </a:rPr>
              <a:t> 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-plusieurs accessoires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-plusieurs applications 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Nixie One"/>
                <a:ea typeface="Nixie One"/>
                <a:cs typeface="Nixie One"/>
                <a:sym typeface="Nixie One"/>
              </a:rPr>
              <a:t>Inconvénient :</a:t>
            </a:r>
            <a:endParaRPr u="sng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-tablette seulement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08" name="Google Shape;408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52525" y="1440650"/>
            <a:ext cx="2743800" cy="1919316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52"/>
          <p:cNvSpPr txBox="1"/>
          <p:nvPr/>
        </p:nvSpPr>
        <p:spPr>
          <a:xfrm>
            <a:off x="1641300" y="3594675"/>
            <a:ext cx="1756800" cy="90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5"/>
              </a:rPr>
              <a:t>Ateliers B-10</a:t>
            </a:r>
            <a:endParaRPr b="1" sz="1800">
              <a:latin typeface="Varela Round"/>
              <a:ea typeface="Varela Round"/>
              <a:cs typeface="Varela Round"/>
              <a:sym typeface="Varela Rou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6"/>
              </a:rPr>
              <a:t>Défis maths</a:t>
            </a:r>
            <a:endParaRPr b="1" sz="1800">
              <a:latin typeface="Varela Round"/>
              <a:ea typeface="Varela Round"/>
              <a:cs typeface="Varela Round"/>
              <a:sym typeface="Varela Round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53"/>
          <p:cNvSpPr txBox="1"/>
          <p:nvPr>
            <p:ph idx="1" type="body"/>
          </p:nvPr>
        </p:nvSpPr>
        <p:spPr>
          <a:xfrm>
            <a:off x="4196300" y="-112350"/>
            <a:ext cx="4835100" cy="525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400" u="sng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4. Des robots : </a:t>
            </a:r>
            <a:r>
              <a:rPr b="1" lang="en" sz="3600" u="sng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Ozobot</a:t>
            </a:r>
            <a:endParaRPr b="1" sz="3600" u="sng"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2 modèles : Bit et EVO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3"/>
              </a:rPr>
              <a:t>Ressources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Nixie One"/>
                <a:ea typeface="Nixie One"/>
                <a:cs typeface="Nixie One"/>
                <a:sym typeface="Nixie One"/>
              </a:rPr>
              <a:t>Avantages :</a:t>
            </a:r>
            <a:r>
              <a:rPr lang="en">
                <a:latin typeface="Nixie One"/>
                <a:ea typeface="Nixie One"/>
                <a:cs typeface="Nixie One"/>
                <a:sym typeface="Nixie One"/>
              </a:rPr>
              <a:t> 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-petit et précis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-ne nécessite pas d’ordinateur ou de tablette pour le dessin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-progressif, du préscolaire au secondaire 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Nixie One"/>
                <a:ea typeface="Nixie One"/>
                <a:cs typeface="Nixie One"/>
                <a:sym typeface="Nixie One"/>
              </a:rPr>
              <a:t>Inconvénient : </a:t>
            </a:r>
            <a:r>
              <a:rPr lang="en">
                <a:latin typeface="Nixie One"/>
                <a:ea typeface="Nixie One"/>
                <a:cs typeface="Nixie One"/>
                <a:sym typeface="Nixie One"/>
              </a:rPr>
              <a:t>autonomie de batterie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Capteurs : couleurs, suivre une ligne, objets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5" name="Google Shape;415;p53"/>
          <p:cNvSpPr txBox="1"/>
          <p:nvPr/>
        </p:nvSpPr>
        <p:spPr>
          <a:xfrm>
            <a:off x="1545350" y="3330600"/>
            <a:ext cx="1877400" cy="88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4"/>
              </a:rPr>
              <a:t>Ateliers D4</a:t>
            </a:r>
            <a:endParaRPr b="1" sz="1800">
              <a:latin typeface="Varela Round"/>
              <a:ea typeface="Varela Round"/>
              <a:cs typeface="Varela Round"/>
              <a:sym typeface="Varela Rou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5"/>
              </a:rPr>
              <a:t>Défis maths</a:t>
            </a:r>
            <a:endParaRPr b="1" sz="1800">
              <a:latin typeface="Varela Round"/>
              <a:ea typeface="Varela Round"/>
              <a:cs typeface="Varela Round"/>
              <a:sym typeface="Varela Round"/>
            </a:endParaRPr>
          </a:p>
        </p:txBody>
      </p:sp>
      <p:pic>
        <p:nvPicPr>
          <p:cNvPr id="416" name="Google Shape;416;p5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75525" y="1017950"/>
            <a:ext cx="2417050" cy="2417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54"/>
          <p:cNvSpPr txBox="1"/>
          <p:nvPr>
            <p:ph idx="1" type="body"/>
          </p:nvPr>
        </p:nvSpPr>
        <p:spPr>
          <a:xfrm>
            <a:off x="4251375" y="75"/>
            <a:ext cx="4801800" cy="514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400" u="sng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4. Des robots : </a:t>
            </a:r>
            <a:r>
              <a:rPr b="1" lang="en" sz="3600" u="sng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Sphero</a:t>
            </a:r>
            <a:endParaRPr b="1" sz="3600" u="sng"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3 modèles : mini, Edu et Ollie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3"/>
              </a:rPr>
              <a:t>Ressources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Nixie One"/>
                <a:ea typeface="Nixie One"/>
                <a:cs typeface="Nixie One"/>
                <a:sym typeface="Nixie One"/>
              </a:rPr>
              <a:t>Avantages :</a:t>
            </a:r>
            <a:r>
              <a:rPr lang="en">
                <a:latin typeface="Nixie One"/>
                <a:ea typeface="Nixie One"/>
                <a:cs typeface="Nixie One"/>
                <a:sym typeface="Nixie One"/>
              </a:rPr>
              <a:t> 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-solide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-progressif, du préscolaire au secondaire 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Nixie One"/>
                <a:ea typeface="Nixie One"/>
                <a:cs typeface="Nixie One"/>
                <a:sym typeface="Nixie One"/>
              </a:rPr>
              <a:t>Inconvénient :</a:t>
            </a:r>
            <a:r>
              <a:rPr lang="en">
                <a:latin typeface="Nixie One"/>
                <a:ea typeface="Nixie One"/>
                <a:cs typeface="Nixie One"/>
                <a:sym typeface="Nixie One"/>
              </a:rPr>
              <a:t> peu d’autonomie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Capteurs : accéléromètre et gyroscope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22" name="Google Shape;422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63100" y="1779875"/>
            <a:ext cx="2782175" cy="1399625"/>
          </a:xfrm>
          <a:prstGeom prst="rect">
            <a:avLst/>
          </a:prstGeom>
          <a:noFill/>
          <a:ln>
            <a:noFill/>
          </a:ln>
        </p:spPr>
      </p:pic>
      <p:sp>
        <p:nvSpPr>
          <p:cNvPr id="423" name="Google Shape;423;p54"/>
          <p:cNvSpPr txBox="1"/>
          <p:nvPr/>
        </p:nvSpPr>
        <p:spPr>
          <a:xfrm>
            <a:off x="1580625" y="3485150"/>
            <a:ext cx="1550100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5"/>
              </a:rPr>
              <a:t>Défis maths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55"/>
          <p:cNvSpPr txBox="1"/>
          <p:nvPr>
            <p:ph type="title"/>
          </p:nvPr>
        </p:nvSpPr>
        <p:spPr>
          <a:xfrm>
            <a:off x="2621925" y="362148"/>
            <a:ext cx="6084000" cy="466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 u="sng"/>
              <a:t>4. Des robots : </a:t>
            </a:r>
            <a:r>
              <a:rPr b="1" lang="en" sz="3600" u="sng"/>
              <a:t>SPIKE</a:t>
            </a:r>
            <a:endParaRPr b="1" sz="3600" u="sng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solidFill>
                  <a:schemeClr val="hlink"/>
                </a:solidFill>
                <a:hlinkClick r:id="rId3"/>
              </a:rPr>
              <a:t>Ressources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/>
              <a:t>Avantages :</a:t>
            </a:r>
            <a:r>
              <a:rPr lang="en" sz="2000"/>
              <a:t> 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-beaucoup de modèles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-créativité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-progression du primaire au secondaire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/>
              <a:t>Inconvénients :</a:t>
            </a:r>
            <a:endParaRPr sz="2000" u="sng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/>
          </a:p>
        </p:txBody>
      </p:sp>
      <p:pic>
        <p:nvPicPr>
          <p:cNvPr id="429" name="Google Shape;429;p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88800" y="1562100"/>
            <a:ext cx="2317125" cy="15419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56"/>
          <p:cNvSpPr txBox="1"/>
          <p:nvPr>
            <p:ph idx="1" type="body"/>
          </p:nvPr>
        </p:nvSpPr>
        <p:spPr>
          <a:xfrm>
            <a:off x="4311675" y="116500"/>
            <a:ext cx="4832400" cy="49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400" u="sng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4. Des robots : </a:t>
            </a:r>
            <a:r>
              <a:rPr b="1" lang="en" sz="3600" u="sng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Ev3</a:t>
            </a:r>
            <a:endParaRPr b="1" sz="3600" u="sng"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3"/>
              </a:rPr>
              <a:t>Ressources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Nixie One"/>
                <a:ea typeface="Nixie One"/>
                <a:cs typeface="Nixie One"/>
                <a:sym typeface="Nixie One"/>
              </a:rPr>
              <a:t>Avantages :</a:t>
            </a:r>
            <a:r>
              <a:rPr lang="en">
                <a:latin typeface="Nixie One"/>
                <a:ea typeface="Nixie One"/>
                <a:cs typeface="Nixie One"/>
                <a:sym typeface="Nixie One"/>
              </a:rPr>
              <a:t> 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-3 moteurs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-plusieurs montages 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-plusieurs applications 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-concours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-en lien avec Scratch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u="sng">
                <a:latin typeface="Nixie One"/>
                <a:ea typeface="Nixie One"/>
                <a:cs typeface="Nixie One"/>
                <a:sym typeface="Nixie One"/>
              </a:rPr>
              <a:t>Inconvénients :</a:t>
            </a:r>
            <a:endParaRPr u="sng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-Dispendieux et gestion du matériel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Capteurs : 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ultrasons, tactile, couleurs 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35" name="Google Shape;435;p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7875" y="1771650"/>
            <a:ext cx="2857500" cy="16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436" name="Google Shape;436;p56"/>
          <p:cNvSpPr txBox="1"/>
          <p:nvPr/>
        </p:nvSpPr>
        <p:spPr>
          <a:xfrm>
            <a:off x="1672225" y="3598150"/>
            <a:ext cx="1614600" cy="70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5"/>
              </a:rPr>
              <a:t>Défis maths</a:t>
            </a:r>
            <a:endParaRPr b="1" sz="1800">
              <a:latin typeface="Varela Round"/>
              <a:ea typeface="Varela Round"/>
              <a:cs typeface="Varela Round"/>
              <a:sym typeface="Varela Round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57"/>
          <p:cNvSpPr txBox="1"/>
          <p:nvPr>
            <p:ph type="title"/>
          </p:nvPr>
        </p:nvSpPr>
        <p:spPr>
          <a:xfrm>
            <a:off x="2583650" y="163000"/>
            <a:ext cx="6084000" cy="4713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 u="sng"/>
              <a:t>4. Des robots : </a:t>
            </a:r>
            <a:r>
              <a:rPr b="1" lang="en" sz="3600" u="sng"/>
              <a:t>mBot et Ranger</a:t>
            </a:r>
            <a:endParaRPr b="1" sz="3600" u="sng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solidFill>
                  <a:schemeClr val="hlink"/>
                </a:solidFill>
                <a:hlinkClick r:id="rId3"/>
              </a:rPr>
              <a:t>Ressources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/>
              <a:t>Avantages :</a:t>
            </a:r>
            <a:r>
              <a:rPr lang="en" sz="2000"/>
              <a:t> 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/>
              <a:t>-moins coûteux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/>
              <a:t>Inconvénients :</a:t>
            </a:r>
            <a:r>
              <a:rPr lang="en" sz="2000"/>
              <a:t> 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/>
              <a:t>-difficulté Bluetooth et filaire, mais fonctionne bien avec l’application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/>
              <a:t>-nécessite beaucoup de piles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/>
              <a:t>Capteurs : ultrasons, son et luminosité</a:t>
            </a:r>
            <a:endParaRPr sz="2000"/>
          </a:p>
        </p:txBody>
      </p:sp>
      <p:pic>
        <p:nvPicPr>
          <p:cNvPr id="442" name="Google Shape;442;p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33175" y="1056125"/>
            <a:ext cx="1549600" cy="141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3" name="Google Shape;443;p5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49400" y="1409100"/>
            <a:ext cx="1619550" cy="16195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44" name="Google Shape;444;p57"/>
          <p:cNvCxnSpPr/>
          <p:nvPr/>
        </p:nvCxnSpPr>
        <p:spPr>
          <a:xfrm flipH="1">
            <a:off x="720675" y="380575"/>
            <a:ext cx="17400" cy="708000"/>
          </a:xfrm>
          <a:prstGeom prst="straightConnector1">
            <a:avLst/>
          </a:prstGeom>
          <a:noFill/>
          <a:ln cap="flat" cmpd="sng" w="114300">
            <a:solidFill>
              <a:srgbClr val="00D1C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45" name="Google Shape;445;p57"/>
          <p:cNvSpPr txBox="1"/>
          <p:nvPr/>
        </p:nvSpPr>
        <p:spPr>
          <a:xfrm>
            <a:off x="0" y="1088575"/>
            <a:ext cx="1467900" cy="107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Varela Round"/>
                <a:ea typeface="Varela Round"/>
                <a:cs typeface="Varela Round"/>
                <a:sym typeface="Varela Round"/>
              </a:rPr>
              <a:t>Ateliers </a:t>
            </a:r>
            <a:endParaRPr sz="1200">
              <a:solidFill>
                <a:schemeClr val="dk1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6"/>
              </a:rPr>
              <a:t>Défis maths</a:t>
            </a:r>
            <a:endParaRPr b="1" sz="1800">
              <a:solidFill>
                <a:schemeClr val="dk1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58"/>
          <p:cNvSpPr txBox="1"/>
          <p:nvPr>
            <p:ph type="title"/>
          </p:nvPr>
        </p:nvSpPr>
        <p:spPr>
          <a:xfrm>
            <a:off x="2621925" y="362148"/>
            <a:ext cx="6084000" cy="466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 u="sng"/>
              <a:t>4. Des robots : </a:t>
            </a:r>
            <a:r>
              <a:rPr b="1" lang="en" sz="3600" u="sng"/>
              <a:t>Thymio</a:t>
            </a:r>
            <a:endParaRPr b="1" sz="3600" u="sng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solidFill>
                  <a:schemeClr val="hlink"/>
                </a:solidFill>
                <a:hlinkClick r:id="rId3"/>
              </a:rPr>
              <a:t>Ressources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/>
              <a:t>Avantages :</a:t>
            </a:r>
            <a:r>
              <a:rPr lang="en" sz="2000"/>
              <a:t> 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/>
              <a:t>-peut s’utiliser sans ordinateur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-progressif, du préscolaire au secondaire 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/>
              <a:t>Inconvénient :</a:t>
            </a:r>
            <a:r>
              <a:rPr lang="en" sz="2000"/>
              <a:t> programme à télécharger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/>
              <a:t>Capteurs : distance, accéléromètre, température et son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/>
          </a:p>
        </p:txBody>
      </p:sp>
      <p:pic>
        <p:nvPicPr>
          <p:cNvPr id="451" name="Google Shape;451;p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65225" y="450425"/>
            <a:ext cx="1740700" cy="1740700"/>
          </a:xfrm>
          <a:prstGeom prst="rect">
            <a:avLst/>
          </a:prstGeom>
          <a:noFill/>
          <a:ln>
            <a:noFill/>
          </a:ln>
        </p:spPr>
      </p:pic>
      <p:sp>
        <p:nvSpPr>
          <p:cNvPr id="452" name="Google Shape;452;p58"/>
          <p:cNvSpPr txBox="1"/>
          <p:nvPr/>
        </p:nvSpPr>
        <p:spPr>
          <a:xfrm>
            <a:off x="4278550" y="1441575"/>
            <a:ext cx="3321300" cy="54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453" name="Google Shape;453;p58"/>
          <p:cNvSpPr txBox="1"/>
          <p:nvPr/>
        </p:nvSpPr>
        <p:spPr>
          <a:xfrm>
            <a:off x="0" y="1061075"/>
            <a:ext cx="1649100" cy="7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Varela Round"/>
                <a:ea typeface="Varela Round"/>
                <a:cs typeface="Varela Round"/>
                <a:sym typeface="Varela Round"/>
              </a:rPr>
              <a:t>Ateliers </a:t>
            </a:r>
            <a:r>
              <a:rPr lang="en" sz="1200">
                <a:latin typeface="Varela Round"/>
                <a:ea typeface="Varela Round"/>
                <a:cs typeface="Varela Round"/>
                <a:sym typeface="Varela Round"/>
              </a:rPr>
              <a:t>à venir</a:t>
            </a:r>
            <a:endParaRPr sz="1200">
              <a:latin typeface="Varela Round"/>
              <a:ea typeface="Varela Round"/>
              <a:cs typeface="Varela Round"/>
              <a:sym typeface="Varela Rou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5"/>
              </a:rPr>
              <a:t>Défis maths</a:t>
            </a:r>
            <a:endParaRPr b="1" sz="1800">
              <a:latin typeface="Varela Round"/>
              <a:ea typeface="Varela Round"/>
              <a:cs typeface="Varela Round"/>
              <a:sym typeface="Varela Round"/>
            </a:endParaRPr>
          </a:p>
        </p:txBody>
      </p:sp>
      <p:cxnSp>
        <p:nvCxnSpPr>
          <p:cNvPr id="454" name="Google Shape;454;p58"/>
          <p:cNvCxnSpPr/>
          <p:nvPr/>
        </p:nvCxnSpPr>
        <p:spPr>
          <a:xfrm flipH="1">
            <a:off x="720675" y="380575"/>
            <a:ext cx="17400" cy="708000"/>
          </a:xfrm>
          <a:prstGeom prst="straightConnector1">
            <a:avLst/>
          </a:prstGeom>
          <a:noFill/>
          <a:ln cap="flat" cmpd="sng" w="114300">
            <a:solidFill>
              <a:srgbClr val="00D1C6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59"/>
          <p:cNvSpPr txBox="1"/>
          <p:nvPr>
            <p:ph type="title"/>
          </p:nvPr>
        </p:nvSpPr>
        <p:spPr>
          <a:xfrm>
            <a:off x="2583650" y="909050"/>
            <a:ext cx="6084000" cy="423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 u="sng"/>
              <a:t>4. Des robots : </a:t>
            </a:r>
            <a:r>
              <a:rPr b="1" lang="en" sz="3600" u="sng"/>
              <a:t>Makey Makey</a:t>
            </a:r>
            <a:endParaRPr b="1" sz="3600" u="sng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solidFill>
                  <a:schemeClr val="hlink"/>
                </a:solidFill>
                <a:hlinkClick r:id="rId3"/>
              </a:rPr>
              <a:t>Ressources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/>
              <a:t>Avantages :</a:t>
            </a:r>
            <a:r>
              <a:rPr lang="en" sz="2000"/>
              <a:t> 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/>
              <a:t>-peu coûteux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/>
              <a:t>-créatif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/>
              <a:t>-s’utilise avec Scratch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/>
          </a:p>
        </p:txBody>
      </p:sp>
      <p:pic>
        <p:nvPicPr>
          <p:cNvPr id="460" name="Google Shape;460;p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39400" y="2082099"/>
            <a:ext cx="3447350" cy="257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60"/>
          <p:cNvSpPr txBox="1"/>
          <p:nvPr>
            <p:ph idx="1" type="body"/>
          </p:nvPr>
        </p:nvSpPr>
        <p:spPr>
          <a:xfrm>
            <a:off x="4262450" y="-293275"/>
            <a:ext cx="4830000" cy="530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400" u="sng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4. Des robots : </a:t>
            </a:r>
            <a:r>
              <a:rPr b="1" lang="en" sz="3600" u="sng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Edison</a:t>
            </a:r>
            <a:endParaRPr b="1" sz="3600" u="sng"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3"/>
              </a:rPr>
              <a:t>Ressources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Nixie One"/>
                <a:ea typeface="Nixie One"/>
                <a:cs typeface="Nixie One"/>
                <a:sym typeface="Nixie One"/>
              </a:rPr>
              <a:t>Avantages :</a:t>
            </a:r>
            <a:r>
              <a:rPr lang="en">
                <a:latin typeface="Nixie One"/>
                <a:ea typeface="Nixie One"/>
                <a:cs typeface="Nixie One"/>
                <a:sym typeface="Nixie One"/>
              </a:rPr>
              <a:t> 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-moins coûteux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-créativité Légo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-branchement prise jack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Nixie One"/>
                <a:ea typeface="Nixie One"/>
                <a:cs typeface="Nixie One"/>
                <a:sym typeface="Nixie One"/>
              </a:rPr>
              <a:t>Inconvénients :</a:t>
            </a:r>
            <a:r>
              <a:rPr lang="en">
                <a:latin typeface="Nixie One"/>
                <a:ea typeface="Nixie One"/>
                <a:cs typeface="Nixie One"/>
                <a:sym typeface="Nixie One"/>
              </a:rPr>
              <a:t> 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-demande des ajustements avec certains PC dont les DELL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-application actuellement en anglais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Capteurs : son, lumière, obstacles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66" name="Google Shape;466;p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40050" y="1730100"/>
            <a:ext cx="2466975" cy="1847850"/>
          </a:xfrm>
          <a:prstGeom prst="rect">
            <a:avLst/>
          </a:prstGeom>
          <a:noFill/>
          <a:ln>
            <a:noFill/>
          </a:ln>
        </p:spPr>
      </p:pic>
      <p:sp>
        <p:nvSpPr>
          <p:cNvPr id="467" name="Google Shape;467;p60"/>
          <p:cNvSpPr txBox="1"/>
          <p:nvPr/>
        </p:nvSpPr>
        <p:spPr>
          <a:xfrm>
            <a:off x="1731375" y="3829075"/>
            <a:ext cx="15936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5"/>
              </a:rPr>
              <a:t>Défis maths</a:t>
            </a:r>
            <a:endParaRPr b="1" sz="1800">
              <a:solidFill>
                <a:srgbClr val="0069BF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61"/>
          <p:cNvSpPr txBox="1"/>
          <p:nvPr>
            <p:ph type="title"/>
          </p:nvPr>
        </p:nvSpPr>
        <p:spPr>
          <a:xfrm>
            <a:off x="2583650" y="247925"/>
            <a:ext cx="6084000" cy="4419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 u="sng"/>
              <a:t>4. Des robots : </a:t>
            </a:r>
            <a:r>
              <a:rPr b="1" lang="en" sz="3600" u="sng"/>
              <a:t>Micro:bit</a:t>
            </a:r>
            <a:endParaRPr b="1" sz="3600" u="sng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solidFill>
                  <a:schemeClr val="hlink"/>
                </a:solidFill>
                <a:hlinkClick r:id="rId3"/>
              </a:rPr>
              <a:t>Ressources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/>
              <a:t>Avantages :</a:t>
            </a:r>
            <a:r>
              <a:rPr lang="en" sz="2000"/>
              <a:t> 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/>
              <a:t>-moins coûteux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/>
              <a:t>Inconvénient :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/>
              <a:t>-ressources en anglais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/>
              <a:t>Capteurs : lumière, température, accéléromètre et boussole</a:t>
            </a:r>
            <a:endParaRPr sz="2000"/>
          </a:p>
        </p:txBody>
      </p:sp>
      <p:pic>
        <p:nvPicPr>
          <p:cNvPr id="473" name="Google Shape;473;p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34875" y="1691600"/>
            <a:ext cx="2278850" cy="18990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62"/>
          <p:cNvSpPr txBox="1"/>
          <p:nvPr>
            <p:ph type="title"/>
          </p:nvPr>
        </p:nvSpPr>
        <p:spPr>
          <a:xfrm>
            <a:off x="2583650" y="247925"/>
            <a:ext cx="6084000" cy="4419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 u="sng"/>
              <a:t>Des robots : </a:t>
            </a:r>
            <a:r>
              <a:rPr b="1" lang="en" sz="3600" u="sng"/>
              <a:t>Lilypad</a:t>
            </a:r>
            <a:endParaRPr b="1" sz="3600" u="sng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/>
              <a:t>Ressources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/>
              <a:t>Avantages :</a:t>
            </a:r>
            <a:r>
              <a:rPr lang="en" sz="2000"/>
              <a:t> 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/>
              <a:t>-moins coûteux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/>
              <a:t>-créatif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/>
              <a:t>Inconvénients :</a:t>
            </a:r>
            <a:endParaRPr sz="2000" u="sng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/>
              <a:t>-pièces à usage unique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/>
              <a:t>-objets fabriqués pour les enfants </a:t>
            </a:r>
            <a:endParaRPr sz="2000"/>
          </a:p>
        </p:txBody>
      </p:sp>
      <p:pic>
        <p:nvPicPr>
          <p:cNvPr id="479" name="Google Shape;479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88550" y="128588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0" name="Google Shape;480;p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78950" y="1972200"/>
            <a:ext cx="2278849" cy="2278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63"/>
          <p:cNvSpPr txBox="1"/>
          <p:nvPr>
            <p:ph type="title"/>
          </p:nvPr>
        </p:nvSpPr>
        <p:spPr>
          <a:xfrm>
            <a:off x="2583650" y="909050"/>
            <a:ext cx="6084000" cy="3949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 u="sng"/>
              <a:t>4. Des robots : </a:t>
            </a:r>
            <a:r>
              <a:rPr b="1" lang="en" sz="3600" u="sng"/>
              <a:t>Arduino</a:t>
            </a:r>
            <a:endParaRPr b="1" sz="3600" u="sng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solidFill>
                  <a:schemeClr val="hlink"/>
                </a:solidFill>
                <a:hlinkClick r:id="rId3"/>
              </a:rPr>
              <a:t>Ressources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/>
              <a:t>Avantages :</a:t>
            </a:r>
            <a:r>
              <a:rPr lang="en" sz="2000"/>
              <a:t> 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/>
              <a:t>-peu coûteux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/>
              <a:t>-créatif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/>
              <a:t>Capteurs : </a:t>
            </a:r>
            <a:r>
              <a:rPr lang="en" sz="2000" u="sng">
                <a:solidFill>
                  <a:schemeClr val="hlink"/>
                </a:solidFill>
                <a:hlinkClick r:id="rId4"/>
              </a:rPr>
              <a:t>https://www.robotshop.com/ca/fr/kit-37-capteurs-arduino.html</a:t>
            </a:r>
            <a:endParaRPr sz="2000"/>
          </a:p>
        </p:txBody>
      </p:sp>
      <p:pic>
        <p:nvPicPr>
          <p:cNvPr id="486" name="Google Shape;486;p6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31898" y="2036775"/>
            <a:ext cx="2401999" cy="1694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64"/>
          <p:cNvSpPr txBox="1"/>
          <p:nvPr>
            <p:ph type="title"/>
          </p:nvPr>
        </p:nvSpPr>
        <p:spPr>
          <a:xfrm>
            <a:off x="2583650" y="909050"/>
            <a:ext cx="6084000" cy="3949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 u="sng"/>
              <a:t>4. Des robots : </a:t>
            </a:r>
            <a:r>
              <a:rPr b="1" lang="en" sz="3600" u="sng"/>
              <a:t>VEX</a:t>
            </a:r>
            <a:endParaRPr b="1" sz="3600" u="sng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/>
              <a:t>Ressources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/>
              <a:t>Avantages :</a:t>
            </a:r>
            <a:r>
              <a:rPr lang="en" sz="2000"/>
              <a:t> 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/>
              <a:t>-créatif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/>
              <a:t>-piles à recharger sur une base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/>
              <a:t>Inconvénients :</a:t>
            </a:r>
            <a:endParaRPr sz="2000" u="sng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/>
              <a:t>-nouveaux au Qc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/>
              <a:t>-peu de documentation actuellement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/>
          </a:p>
        </p:txBody>
      </p:sp>
      <p:pic>
        <p:nvPicPr>
          <p:cNvPr id="492" name="Google Shape;492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95900" y="988848"/>
            <a:ext cx="3084550" cy="1624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65"/>
          <p:cNvSpPr txBox="1"/>
          <p:nvPr>
            <p:ph idx="1" type="body"/>
          </p:nvPr>
        </p:nvSpPr>
        <p:spPr>
          <a:xfrm>
            <a:off x="623050" y="436100"/>
            <a:ext cx="8336400" cy="355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u="sng"/>
              <a:t>6. Documentation et ressources</a:t>
            </a:r>
            <a:endParaRPr sz="1800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7F888F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-381000" lvl="0" marL="673100" rtl="0" algn="l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Ubuntu"/>
              <a:buAutoNum type="arabicPeriod"/>
            </a:pPr>
            <a:r>
              <a:rPr lang="en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http://robot-tic.qc.ca/</a:t>
            </a:r>
            <a:r>
              <a:rPr lang="en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 (site RÉCIT pour la programmation et la robotique)</a:t>
            </a:r>
            <a:endParaRPr>
              <a:solidFill>
                <a:srgbClr val="7F888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81000" lvl="0" marL="6731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Ubuntu"/>
              <a:buAutoNum type="arabicPeriod"/>
            </a:pPr>
            <a:r>
              <a:rPr lang="en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Padlet de Sonya Fiset :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http:bit.ly/progCSC</a:t>
            </a:r>
            <a:endParaRPr>
              <a:solidFill>
                <a:srgbClr val="7F888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81000" lvl="0" marL="6731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Ubuntu"/>
              <a:buAutoNum type="arabicPeriod"/>
            </a:pPr>
            <a:r>
              <a:rPr lang="en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Leçons de programmation (math)</a:t>
            </a:r>
            <a:endParaRPr sz="2600">
              <a:solidFill>
                <a:srgbClr val="2C3E5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81000" lvl="0" marL="6731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Ubuntu"/>
              <a:buAutoNum type="arabicPeriod"/>
            </a:pPr>
            <a:r>
              <a:rPr lang="en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Exemples de la PDA programmation et mathématique</a:t>
            </a:r>
            <a:endParaRPr/>
          </a:p>
          <a:p>
            <a:pPr indent="-381000" lvl="0" marL="6731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Ubuntu"/>
              <a:buAutoNum type="arabicPeriod"/>
            </a:pPr>
            <a:r>
              <a:rPr lang="en" u="sng">
                <a:solidFill>
                  <a:schemeClr val="hlink"/>
                </a:solidFill>
                <a:hlinkClick r:id="rId7"/>
              </a:rPr>
              <a:t>Exemples de la PDA robotique et mathématique</a:t>
            </a:r>
            <a:endParaRPr u="sng">
              <a:solidFill>
                <a:srgbClr val="FAA22A"/>
              </a:solidFill>
              <a:latin typeface="Ubuntu"/>
              <a:ea typeface="Ubuntu"/>
              <a:cs typeface="Ubuntu"/>
              <a:sym typeface="Ubuntu"/>
              <a:hlinkClick r:id="rId8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000" u="sng">
              <a:solidFill>
                <a:srgbClr val="FAA22A"/>
              </a:solidFill>
              <a:latin typeface="Ubuntu"/>
              <a:ea typeface="Ubuntu"/>
              <a:cs typeface="Ubuntu"/>
              <a:sym typeface="Ubuntu"/>
              <a:hlinkClick r:id="rId9"/>
            </a:endParaRPr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3600" u="sng"/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3600" u="sng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66"/>
          <p:cNvSpPr txBox="1"/>
          <p:nvPr>
            <p:ph type="ctrTitle"/>
          </p:nvPr>
        </p:nvSpPr>
        <p:spPr>
          <a:xfrm>
            <a:off x="1773750" y="2421550"/>
            <a:ext cx="55965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3" name="Google Shape;503;p66"/>
          <p:cNvSpPr txBox="1"/>
          <p:nvPr>
            <p:ph idx="1" type="subTitle"/>
          </p:nvPr>
        </p:nvSpPr>
        <p:spPr>
          <a:xfrm>
            <a:off x="1773750" y="3449654"/>
            <a:ext cx="55965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04" name="Google Shape;504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1425" y="221600"/>
            <a:ext cx="8093676" cy="4714324"/>
          </a:xfrm>
          <a:prstGeom prst="rect">
            <a:avLst/>
          </a:prstGeom>
          <a:noFill/>
          <a:ln>
            <a:noFill/>
          </a:ln>
        </p:spPr>
      </p:pic>
      <p:sp>
        <p:nvSpPr>
          <p:cNvPr id="505" name="Google Shape;505;p66"/>
          <p:cNvSpPr txBox="1"/>
          <p:nvPr/>
        </p:nvSpPr>
        <p:spPr>
          <a:xfrm>
            <a:off x="4601475" y="288325"/>
            <a:ext cx="3298200" cy="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Varela Round"/>
                <a:ea typeface="Varela Round"/>
                <a:cs typeface="Varela Round"/>
                <a:sym typeface="Varela Round"/>
              </a:rPr>
              <a:t>Ressource complète sous le pico :</a:t>
            </a:r>
            <a:endParaRPr>
              <a:latin typeface="Varela Round"/>
              <a:ea typeface="Varela Round"/>
              <a:cs typeface="Varela Round"/>
              <a:sym typeface="Varela Rou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Varela Round"/>
                <a:ea typeface="Varela Round"/>
                <a:cs typeface="Varela Round"/>
                <a:sym typeface="Varela Round"/>
              </a:rPr>
              <a:t> </a:t>
            </a:r>
            <a:r>
              <a:rPr lang="en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4"/>
              </a:rPr>
              <a:t>Aide-mémoire technologique</a:t>
            </a:r>
            <a:endParaRPr>
              <a:latin typeface="Varela Round"/>
              <a:ea typeface="Varela Round"/>
              <a:cs typeface="Varela Round"/>
              <a:sym typeface="Varela Round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67"/>
          <p:cNvSpPr txBox="1"/>
          <p:nvPr>
            <p:ph idx="1" type="body"/>
          </p:nvPr>
        </p:nvSpPr>
        <p:spPr>
          <a:xfrm>
            <a:off x="752650" y="744800"/>
            <a:ext cx="8094600" cy="293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000" u="sng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Autoformation Campus Récit</a:t>
            </a:r>
            <a:endParaRPr b="1" sz="3000" u="sng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000" u="sng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programmation </a:t>
            </a:r>
            <a:endParaRPr b="1" sz="3000" u="sng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-</a:t>
            </a:r>
            <a:r>
              <a:rPr lang="en" sz="1800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3"/>
              </a:rPr>
              <a:t>ScratchJr</a:t>
            </a:r>
            <a:endParaRPr sz="1800"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-</a:t>
            </a:r>
            <a:r>
              <a:rPr lang="en" sz="1800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4"/>
              </a:rPr>
              <a:t>Scratch</a:t>
            </a:r>
            <a:endParaRPr sz="1800"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-</a:t>
            </a:r>
            <a:r>
              <a:rPr lang="en" sz="1800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5"/>
              </a:rPr>
              <a:t>Scratch en mathématique</a:t>
            </a:r>
            <a:endParaRPr sz="1800"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-</a:t>
            </a:r>
            <a:r>
              <a:rPr lang="en" sz="1800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6"/>
              </a:rPr>
              <a:t>TinkerCad</a:t>
            </a:r>
            <a:endParaRPr sz="1800"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-D’autres à venir</a:t>
            </a:r>
            <a:endParaRPr sz="1800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7F888F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45720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u="sng">
              <a:solidFill>
                <a:srgbClr val="FAA22A"/>
              </a:solidFill>
              <a:latin typeface="Nixie One"/>
              <a:ea typeface="Nixie One"/>
              <a:cs typeface="Nixie One"/>
              <a:sym typeface="Nixie One"/>
              <a:hlinkClick r:id="rId7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 u="sng">
              <a:solidFill>
                <a:srgbClr val="FAA22A"/>
              </a:solidFill>
              <a:latin typeface="Ubuntu"/>
              <a:ea typeface="Ubuntu"/>
              <a:cs typeface="Ubuntu"/>
              <a:sym typeface="Ubuntu"/>
              <a:hlinkClick r:id="rId8"/>
            </a:endParaRPr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3600" u="sng"/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3600" u="sng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68"/>
          <p:cNvSpPr txBox="1"/>
          <p:nvPr>
            <p:ph idx="1" type="body"/>
          </p:nvPr>
        </p:nvSpPr>
        <p:spPr>
          <a:xfrm>
            <a:off x="752650" y="744800"/>
            <a:ext cx="8094600" cy="293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000" u="sng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Autoformation Campus Récit</a:t>
            </a:r>
            <a:endParaRPr b="1" sz="3000" u="sng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000" u="sng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section robotique </a:t>
            </a:r>
            <a:endParaRPr b="1" sz="3000" u="sng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-</a:t>
            </a:r>
            <a:r>
              <a:rPr lang="en" sz="1800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3"/>
              </a:rPr>
              <a:t>Bee-Bot ou Blue-Bot</a:t>
            </a:r>
            <a:r>
              <a:rPr lang="en" sz="1800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  </a:t>
            </a:r>
            <a:r>
              <a:rPr lang="en" sz="1400">
                <a:solidFill>
                  <a:srgbClr val="FAA22A"/>
                </a:solidFill>
                <a:latin typeface="Nixie One"/>
                <a:ea typeface="Nixie One"/>
                <a:cs typeface="Nixie One"/>
                <a:sym typeface="Nixie One"/>
              </a:rPr>
              <a:t>			-</a:t>
            </a:r>
            <a:r>
              <a:rPr lang="en" sz="1800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4"/>
              </a:rPr>
              <a:t>WeDo2</a:t>
            </a:r>
            <a:r>
              <a:rPr lang="en" sz="1800">
                <a:solidFill>
                  <a:srgbClr val="7F888F"/>
                </a:solidFill>
                <a:latin typeface="Nixie One"/>
                <a:ea typeface="Nixie One"/>
                <a:cs typeface="Nixie One"/>
                <a:sym typeface="Nixie One"/>
              </a:rPr>
              <a:t> </a:t>
            </a:r>
            <a:endParaRPr sz="1800">
              <a:solidFill>
                <a:srgbClr val="FAA22A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7F888F"/>
                </a:solidFill>
                <a:latin typeface="Nixie One"/>
                <a:ea typeface="Nixie One"/>
                <a:cs typeface="Nixie One"/>
                <a:sym typeface="Nixie One"/>
              </a:rPr>
              <a:t>-</a:t>
            </a:r>
            <a:r>
              <a:rPr lang="en" sz="1800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5"/>
              </a:rPr>
              <a:t>Dash</a:t>
            </a:r>
            <a:r>
              <a:rPr lang="en" sz="1800">
                <a:solidFill>
                  <a:srgbClr val="7F888F"/>
                </a:solidFill>
                <a:latin typeface="Nixie One"/>
                <a:ea typeface="Nixie One"/>
                <a:cs typeface="Nixie One"/>
                <a:sym typeface="Nixie One"/>
              </a:rPr>
              <a:t>							-</a:t>
            </a:r>
            <a:r>
              <a:rPr lang="en" sz="1800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6"/>
              </a:rPr>
              <a:t>mBot et Ranger</a:t>
            </a:r>
            <a:r>
              <a:rPr lang="en" sz="1800">
                <a:solidFill>
                  <a:srgbClr val="7F888F"/>
                </a:solidFill>
                <a:latin typeface="Nixie One"/>
                <a:ea typeface="Nixie One"/>
                <a:cs typeface="Nixie One"/>
                <a:sym typeface="Nixie One"/>
              </a:rPr>
              <a:t> </a:t>
            </a:r>
            <a:endParaRPr sz="1600"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7F888F"/>
                </a:solidFill>
                <a:latin typeface="Nixie One"/>
                <a:ea typeface="Nixie One"/>
                <a:cs typeface="Nixie One"/>
                <a:sym typeface="Nixie One"/>
              </a:rPr>
              <a:t>-</a:t>
            </a:r>
            <a:r>
              <a:rPr lang="en" sz="1800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7"/>
              </a:rPr>
              <a:t>Sphero</a:t>
            </a:r>
            <a:r>
              <a:rPr lang="en" sz="1800">
                <a:solidFill>
                  <a:srgbClr val="7F888F"/>
                </a:solidFill>
                <a:latin typeface="Nixie One"/>
                <a:ea typeface="Nixie One"/>
                <a:cs typeface="Nixie One"/>
                <a:sym typeface="Nixie One"/>
              </a:rPr>
              <a:t> 						-</a:t>
            </a:r>
            <a:r>
              <a:rPr lang="en" sz="1800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8"/>
              </a:rPr>
              <a:t>Thymio</a:t>
            </a:r>
            <a:endParaRPr sz="1800" u="sng">
              <a:solidFill>
                <a:srgbClr val="FAA22A"/>
              </a:solidFill>
              <a:latin typeface="Nixie One"/>
              <a:ea typeface="Nixie One"/>
              <a:cs typeface="Nixie One"/>
              <a:sym typeface="Nixie One"/>
              <a:hlinkClick r:id="rId9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7F888F"/>
                </a:solidFill>
                <a:latin typeface="Nixie One"/>
                <a:ea typeface="Nixie One"/>
                <a:cs typeface="Nixie One"/>
                <a:sym typeface="Nixie One"/>
              </a:rPr>
              <a:t>-</a:t>
            </a:r>
            <a:r>
              <a:rPr lang="en" sz="1800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10"/>
              </a:rPr>
              <a:t>Ozobot</a:t>
            </a:r>
            <a:r>
              <a:rPr lang="en" sz="1800">
                <a:solidFill>
                  <a:srgbClr val="7F888F"/>
                </a:solidFill>
                <a:latin typeface="Nixie One"/>
                <a:ea typeface="Nixie One"/>
                <a:cs typeface="Nixie One"/>
                <a:sym typeface="Nixie One"/>
              </a:rPr>
              <a:t> 						-</a:t>
            </a:r>
            <a:r>
              <a:rPr lang="en" sz="1800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11"/>
              </a:rPr>
              <a:t>Ozobot, aller plus loin</a:t>
            </a:r>
            <a:endParaRPr sz="1800" u="sng">
              <a:solidFill>
                <a:srgbClr val="FAA22A"/>
              </a:solidFill>
              <a:latin typeface="Nixie One"/>
              <a:ea typeface="Nixie One"/>
              <a:cs typeface="Nixie One"/>
              <a:sym typeface="Nixie One"/>
              <a:hlinkClick r:id="rId12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7F888F"/>
                </a:solidFill>
                <a:latin typeface="Nixie One"/>
                <a:ea typeface="Nixie One"/>
                <a:cs typeface="Nixie One"/>
                <a:sym typeface="Nixie One"/>
              </a:rPr>
              <a:t>-</a:t>
            </a:r>
            <a:r>
              <a:rPr lang="en" sz="1800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13"/>
              </a:rPr>
              <a:t>Ev3</a:t>
            </a:r>
            <a:r>
              <a:rPr lang="en" sz="1800">
                <a:solidFill>
                  <a:srgbClr val="FAA22A"/>
                </a:solidFill>
                <a:latin typeface="Nixie One"/>
                <a:ea typeface="Nixie One"/>
                <a:cs typeface="Nixie One"/>
                <a:sym typeface="Nixie One"/>
              </a:rPr>
              <a:t>							-</a:t>
            </a:r>
            <a:r>
              <a:rPr lang="en" sz="1800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14"/>
              </a:rPr>
              <a:t>Édison</a:t>
            </a:r>
            <a:endParaRPr sz="1800">
              <a:solidFill>
                <a:srgbClr val="0069BF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-D’autres à venir</a:t>
            </a:r>
            <a:endParaRPr sz="1800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7F888F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45720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u="sng">
              <a:solidFill>
                <a:srgbClr val="FAA22A"/>
              </a:solidFill>
              <a:latin typeface="Nixie One"/>
              <a:ea typeface="Nixie One"/>
              <a:cs typeface="Nixie One"/>
              <a:sym typeface="Nixie One"/>
              <a:hlinkClick r:id="rId15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 u="sng">
              <a:solidFill>
                <a:srgbClr val="FAA22A"/>
              </a:solidFill>
              <a:latin typeface="Ubuntu"/>
              <a:ea typeface="Ubuntu"/>
              <a:cs typeface="Ubuntu"/>
              <a:sym typeface="Ubuntu"/>
              <a:hlinkClick r:id="rId16"/>
            </a:endParaRPr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3600" u="sng"/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3600" u="sng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69"/>
          <p:cNvSpPr txBox="1"/>
          <p:nvPr>
            <p:ph idx="1" type="body"/>
          </p:nvPr>
        </p:nvSpPr>
        <p:spPr>
          <a:xfrm>
            <a:off x="752650" y="1019900"/>
            <a:ext cx="8094600" cy="266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000" u="sng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Autoformation Campus Récit</a:t>
            </a:r>
            <a:endParaRPr b="1" sz="3000" u="sng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000" u="sng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section laboratoire créatif</a:t>
            </a:r>
            <a:r>
              <a:rPr b="1" lang="en" u="sng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 </a:t>
            </a:r>
            <a:endParaRPr b="1" u="sng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-</a:t>
            </a:r>
            <a:r>
              <a:rPr lang="en" sz="1800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3"/>
              </a:rPr>
              <a:t>Micro:bit</a:t>
            </a:r>
            <a:endParaRPr sz="1800"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7F888F"/>
                </a:solidFill>
                <a:latin typeface="Nixie One"/>
                <a:ea typeface="Nixie One"/>
                <a:cs typeface="Nixie One"/>
                <a:sym typeface="Nixie One"/>
              </a:rPr>
              <a:t>-</a:t>
            </a:r>
            <a:r>
              <a:rPr lang="en" sz="1800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4"/>
              </a:rPr>
              <a:t>Makey Makey</a:t>
            </a:r>
            <a:endParaRPr sz="1800">
              <a:solidFill>
                <a:srgbClr val="7F888F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7F888F"/>
                </a:solidFill>
                <a:latin typeface="Nixie One"/>
                <a:ea typeface="Nixie One"/>
                <a:cs typeface="Nixie One"/>
                <a:sym typeface="Nixie One"/>
              </a:rPr>
              <a:t>-</a:t>
            </a:r>
            <a:r>
              <a:rPr lang="en" sz="1800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5"/>
              </a:rPr>
              <a:t>LilyPad</a:t>
            </a:r>
            <a:r>
              <a:rPr lang="en" sz="1800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6"/>
              </a:rPr>
              <a:t> </a:t>
            </a:r>
            <a:endParaRPr sz="1800">
              <a:solidFill>
                <a:srgbClr val="7F888F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7F888F"/>
                </a:solidFill>
                <a:latin typeface="Nixie One"/>
                <a:ea typeface="Nixie One"/>
                <a:cs typeface="Nixie One"/>
                <a:sym typeface="Nixie One"/>
              </a:rPr>
              <a:t>-</a:t>
            </a:r>
            <a:r>
              <a:rPr lang="en" sz="1800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7"/>
              </a:rPr>
              <a:t>Squishy Circuits</a:t>
            </a:r>
            <a:endParaRPr sz="1800">
              <a:solidFill>
                <a:srgbClr val="7F888F"/>
              </a:solidFill>
              <a:uFill>
                <a:noFill/>
              </a:uFill>
              <a:latin typeface="Nixie One"/>
              <a:ea typeface="Nixie One"/>
              <a:cs typeface="Nixie One"/>
              <a:sym typeface="Nixie One"/>
              <a:hlinkClick r:id="rId8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7F888F"/>
                </a:solidFill>
                <a:latin typeface="Nixie One"/>
                <a:ea typeface="Nixie One"/>
                <a:cs typeface="Nixie One"/>
                <a:sym typeface="Nixie One"/>
              </a:rPr>
              <a:t>-</a:t>
            </a:r>
            <a:r>
              <a:rPr lang="en" sz="1800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9"/>
              </a:rPr>
              <a:t>Arduino</a:t>
            </a:r>
            <a:r>
              <a:rPr lang="en" sz="1800">
                <a:solidFill>
                  <a:srgbClr val="7F888F"/>
                </a:solidFill>
                <a:latin typeface="Nixie One"/>
                <a:ea typeface="Nixie One"/>
                <a:cs typeface="Nixie One"/>
                <a:sym typeface="Nixie One"/>
              </a:rPr>
              <a:t> : </a:t>
            </a:r>
            <a:endParaRPr sz="1800">
              <a:solidFill>
                <a:srgbClr val="FAA22A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-D’autres à venir</a:t>
            </a:r>
            <a:endParaRPr sz="1800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7F888F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45720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u="sng">
              <a:solidFill>
                <a:srgbClr val="FAA22A"/>
              </a:solidFill>
              <a:latin typeface="Nixie One"/>
              <a:ea typeface="Nixie One"/>
              <a:cs typeface="Nixie One"/>
              <a:sym typeface="Nixie One"/>
              <a:hlinkClick r:id="rId10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 u="sng">
              <a:solidFill>
                <a:srgbClr val="FAA22A"/>
              </a:solidFill>
              <a:latin typeface="Ubuntu"/>
              <a:ea typeface="Ubuntu"/>
              <a:cs typeface="Ubuntu"/>
              <a:sym typeface="Ubuntu"/>
              <a:hlinkClick r:id="rId11"/>
            </a:endParaRPr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3600" u="sng"/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3600" u="sng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70"/>
          <p:cNvSpPr txBox="1"/>
          <p:nvPr>
            <p:ph idx="1" type="body"/>
          </p:nvPr>
        </p:nvSpPr>
        <p:spPr>
          <a:xfrm>
            <a:off x="731125" y="436100"/>
            <a:ext cx="7532400" cy="355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u="sng"/>
              <a:t>7. Retour </a:t>
            </a:r>
            <a:endParaRPr sz="3600" u="sng"/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A86E8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ixie One"/>
              <a:buAutoNum type="alphaLcPeriod"/>
            </a:pPr>
            <a:r>
              <a:rPr lang="en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Buts aujourd’hui : Découvrir, lire, coopérer, résolution de problème, mathématique, science</a:t>
            </a:r>
            <a:endParaRPr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ixie One"/>
              <a:buAutoNum type="alphaLcPeriod"/>
            </a:pPr>
            <a:r>
              <a:rPr lang="en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Déboguer (résoudre des problèmes) : comment ?</a:t>
            </a:r>
            <a:endParaRPr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-3810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ixie One"/>
              <a:buAutoNum type="romanLcPeriod"/>
            </a:pPr>
            <a:r>
              <a:rPr lang="en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Pairs, documents de l’enseignant, Internet, enseignant.</a:t>
            </a:r>
            <a:endParaRPr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457200" rtl="0" algn="l">
              <a:spcBef>
                <a:spcPts val="2100"/>
              </a:spcBef>
              <a:spcAft>
                <a:spcPts val="0"/>
              </a:spcAft>
              <a:buNone/>
            </a:pPr>
            <a:r>
              <a:t/>
            </a:r>
            <a:endParaRPr u="sng">
              <a:solidFill>
                <a:srgbClr val="FAA22A"/>
              </a:solidFill>
              <a:latin typeface="Nixie One"/>
              <a:ea typeface="Nixie One"/>
              <a:cs typeface="Nixie One"/>
              <a:sym typeface="Nixie One"/>
              <a:hlinkClick r:id="rId3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 u="sng">
              <a:solidFill>
                <a:srgbClr val="FAA22A"/>
              </a:solidFill>
              <a:latin typeface="Ubuntu"/>
              <a:ea typeface="Ubuntu"/>
              <a:cs typeface="Ubuntu"/>
              <a:sym typeface="Ubuntu"/>
              <a:hlinkClick r:id="rId4"/>
            </a:endParaRPr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3600" u="sng"/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3600" u="sng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71"/>
          <p:cNvSpPr txBox="1"/>
          <p:nvPr>
            <p:ph idx="1" type="body"/>
          </p:nvPr>
        </p:nvSpPr>
        <p:spPr>
          <a:xfrm>
            <a:off x="731125" y="282175"/>
            <a:ext cx="7785900" cy="44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u="sng"/>
              <a:t>7. Retour (suite) </a:t>
            </a:r>
            <a:endParaRPr sz="3600" u="sng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3600" u="sng"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ixie One"/>
              <a:buAutoNum type="alphaLcPeriod"/>
            </a:pPr>
            <a:r>
              <a:rPr lang="en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Le robot et le sol ! Attention à la gravité, la poussière, la tête de Dash.</a:t>
            </a:r>
            <a:endParaRPr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ixie One"/>
              <a:buAutoNum type="alphaLcPeriod"/>
            </a:pPr>
            <a:r>
              <a:rPr lang="en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Tâche : introduction, ouvert, création</a:t>
            </a:r>
            <a:endParaRPr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ixie One"/>
              <a:buAutoNum type="alphaLcPeriod"/>
            </a:pPr>
            <a:r>
              <a:rPr lang="en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Pédagogie de la NON réponse... pendant un certain temps.</a:t>
            </a:r>
            <a:endParaRPr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ixie One"/>
              <a:buAutoNum type="alphaLcPeriod"/>
            </a:pPr>
            <a:r>
              <a:rPr lang="en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Prendre votre temps, un pas à la fois</a:t>
            </a:r>
            <a:endParaRPr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45720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3"/>
              </a:rPr>
              <a:t> </a:t>
            </a:r>
            <a:r>
              <a:rPr lang="en">
                <a:solidFill>
                  <a:srgbClr val="7F888F"/>
                </a:solidFill>
                <a:latin typeface="Nixie One"/>
                <a:ea typeface="Nixie One"/>
                <a:cs typeface="Nixie One"/>
                <a:sym typeface="Nixie One"/>
              </a:rPr>
              <a:t> </a:t>
            </a:r>
            <a:endParaRPr u="sng">
              <a:solidFill>
                <a:srgbClr val="FAA22A"/>
              </a:solidFill>
              <a:latin typeface="Nixie One"/>
              <a:ea typeface="Nixie One"/>
              <a:cs typeface="Nixie One"/>
              <a:sym typeface="Nixie One"/>
              <a:hlinkClick r:id="rId4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 u="sng">
              <a:solidFill>
                <a:srgbClr val="FAA22A"/>
              </a:solidFill>
              <a:latin typeface="Ubuntu"/>
              <a:ea typeface="Ubuntu"/>
              <a:cs typeface="Ubuntu"/>
              <a:sym typeface="Ubuntu"/>
              <a:hlinkClick r:id="rId5"/>
            </a:endParaRPr>
          </a:p>
          <a:p>
            <a:pPr indent="0" lvl="0" marL="0" rtl="0" algn="ctr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sz="3600" u="sng"/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3600" u="sng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72"/>
          <p:cNvSpPr txBox="1"/>
          <p:nvPr>
            <p:ph type="title"/>
          </p:nvPr>
        </p:nvSpPr>
        <p:spPr>
          <a:xfrm>
            <a:off x="836975" y="1731900"/>
            <a:ext cx="3304800" cy="2143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FFFF"/>
                </a:solidFill>
              </a:rPr>
              <a:t>Demande de badges en programmation et en robotique </a:t>
            </a:r>
            <a:endParaRPr b="1" sz="24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FFFF"/>
                </a:solidFill>
              </a:rPr>
              <a:t>et </a:t>
            </a:r>
            <a:endParaRPr b="1" sz="24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FFFF"/>
                </a:solidFill>
              </a:rPr>
              <a:t>de participation du </a:t>
            </a:r>
            <a:r>
              <a:rPr b="1" lang="en" sz="2400" u="sng">
                <a:solidFill>
                  <a:schemeClr val="hlink"/>
                </a:solidFill>
                <a:hlinkClick r:id="rId3"/>
              </a:rPr>
              <a:t>Cadre21.org</a:t>
            </a:r>
            <a:endParaRPr b="1" sz="2400">
              <a:solidFill>
                <a:srgbClr val="FFFFFF"/>
              </a:solidFill>
            </a:endParaRPr>
          </a:p>
        </p:txBody>
      </p:sp>
      <p:sp>
        <p:nvSpPr>
          <p:cNvPr id="536" name="Google Shape;536;p72"/>
          <p:cNvSpPr txBox="1"/>
          <p:nvPr>
            <p:ph idx="1" type="body"/>
          </p:nvPr>
        </p:nvSpPr>
        <p:spPr>
          <a:xfrm>
            <a:off x="4583525" y="2269425"/>
            <a:ext cx="4354200" cy="238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Lien sur Campus Récit</a:t>
            </a:r>
            <a:endParaRPr/>
          </a:p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SzPts val="2000"/>
              <a:buChar char="-"/>
            </a:pPr>
            <a:r>
              <a:rPr lang="en"/>
              <a:t>Se créer un compte 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/>
              <a:t>S’inscrire au cours </a:t>
            </a:r>
            <a:r>
              <a:rPr lang="en" u="sng">
                <a:solidFill>
                  <a:schemeClr val="hlink"/>
                </a:solidFill>
                <a:hlinkClick r:id="rId4"/>
              </a:rPr>
              <a:t>programmation</a:t>
            </a:r>
            <a:r>
              <a:rPr lang="en"/>
              <a:t> et/ou </a:t>
            </a:r>
            <a:r>
              <a:rPr lang="en" u="sng">
                <a:solidFill>
                  <a:schemeClr val="hlink"/>
                </a:solidFill>
                <a:hlinkClick r:id="rId5"/>
              </a:rPr>
              <a:t>robotique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/>
              <a:t>Remplir la demande au bas de la page avec le nom de la CS et la date 9 mars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t/>
            </a:r>
            <a:endParaRPr/>
          </a:p>
        </p:txBody>
      </p:sp>
      <p:pic>
        <p:nvPicPr>
          <p:cNvPr id="537" name="Google Shape;537;p7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78725" y="859725"/>
            <a:ext cx="4657725" cy="1409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73"/>
          <p:cNvSpPr txBox="1"/>
          <p:nvPr>
            <p:ph idx="4294967295" type="subTitle"/>
          </p:nvPr>
        </p:nvSpPr>
        <p:spPr>
          <a:xfrm>
            <a:off x="954100" y="386900"/>
            <a:ext cx="6593700" cy="238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00ACC3"/>
                </a:solidFill>
              </a:rPr>
              <a:t>Merci!</a:t>
            </a:r>
            <a:endParaRPr b="1" sz="3600">
              <a:solidFill>
                <a:srgbClr val="00ACC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800">
                <a:solidFill>
                  <a:srgbClr val="E69138"/>
                </a:solidFill>
                <a:highlight>
                  <a:srgbClr val="FFFFFF"/>
                </a:highlight>
                <a:latin typeface="Caveat"/>
                <a:ea typeface="Caveat"/>
                <a:cs typeface="Caveat"/>
                <a:sym typeface="Caveat"/>
              </a:rPr>
              <a:t>Un brin de folie est nécessaire pour faire un pas de plus! </a:t>
            </a:r>
            <a:br>
              <a:rPr i="1" lang="en" sz="1800">
                <a:solidFill>
                  <a:srgbClr val="E69138"/>
                </a:solidFill>
                <a:highlight>
                  <a:srgbClr val="FFFFFF"/>
                </a:highlight>
                <a:latin typeface="Caveat"/>
                <a:ea typeface="Caveat"/>
                <a:cs typeface="Caveat"/>
                <a:sym typeface="Caveat"/>
              </a:rPr>
            </a:br>
            <a:r>
              <a:rPr i="1" lang="en" sz="1800">
                <a:solidFill>
                  <a:srgbClr val="E69138"/>
                </a:solidFill>
                <a:highlight>
                  <a:srgbClr val="FFFFFF"/>
                </a:highlight>
                <a:latin typeface="Caveat"/>
                <a:ea typeface="Caveat"/>
                <a:cs typeface="Caveat"/>
                <a:sym typeface="Caveat"/>
              </a:rPr>
              <a:t>- Paulo Coelho</a:t>
            </a:r>
            <a:endParaRPr b="1" sz="3600">
              <a:solidFill>
                <a:srgbClr val="00ACC3"/>
              </a:solidFill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rgbClr val="00ACC3"/>
              </a:solidFill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00ACC3"/>
                </a:solidFill>
              </a:rPr>
              <a:t>Des questions</a:t>
            </a:r>
            <a:r>
              <a:rPr b="1" lang="en" sz="3600">
                <a:solidFill>
                  <a:srgbClr val="00ACC3"/>
                </a:solidFill>
              </a:rPr>
              <a:t>?</a:t>
            </a:r>
            <a:endParaRPr b="1" sz="3600">
              <a:solidFill>
                <a:srgbClr val="00ACC3"/>
              </a:solidFill>
            </a:endParaRPr>
          </a:p>
        </p:txBody>
      </p:sp>
      <p:sp>
        <p:nvSpPr>
          <p:cNvPr id="543" name="Google Shape;543;p73"/>
          <p:cNvSpPr txBox="1"/>
          <p:nvPr>
            <p:ph idx="4294967295" type="body"/>
          </p:nvPr>
        </p:nvSpPr>
        <p:spPr>
          <a:xfrm>
            <a:off x="954100" y="3241752"/>
            <a:ext cx="6593700" cy="79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Vous pouvez nous rejoindre </a:t>
            </a:r>
            <a:endParaRPr sz="1800"/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hlink"/>
                </a:solidFill>
                <a:hlinkClick r:id="rId3"/>
              </a:rPr>
              <a:t>equipe@recitmst.qc.ca</a:t>
            </a:r>
            <a:endParaRPr sz="1800"/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Ou </a:t>
            </a:r>
            <a:r>
              <a:rPr lang="en" sz="1800" u="sng">
                <a:solidFill>
                  <a:schemeClr val="hlink"/>
                </a:solidFill>
                <a:hlinkClick r:id="rId4"/>
              </a:rPr>
              <a:t>sonya.fiset@recitmst.qc.ca</a:t>
            </a:r>
            <a:endParaRPr sz="1800"/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  <p:pic>
        <p:nvPicPr>
          <p:cNvPr id="544" name="Google Shape;544;p7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67665" y="2930463"/>
            <a:ext cx="1644025" cy="1656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odern">
  <a:themeElements>
    <a:clrScheme name="Custom 348">
      <a:dk1>
        <a:srgbClr val="000000"/>
      </a:dk1>
      <a:lt1>
        <a:srgbClr val="FFFFFF"/>
      </a:lt1>
      <a:dk2>
        <a:srgbClr val="191919"/>
      </a:dk2>
      <a:lt2>
        <a:srgbClr val="CCCCCC"/>
      </a:lt2>
      <a:accent1>
        <a:srgbClr val="7E5554"/>
      </a:accent1>
      <a:accent2>
        <a:srgbClr val="910A10"/>
      </a:accent2>
      <a:accent3>
        <a:srgbClr val="84294D"/>
      </a:accent3>
      <a:accent4>
        <a:srgbClr val="DA823B"/>
      </a:accent4>
      <a:accent5>
        <a:srgbClr val="625D3C"/>
      </a:accent5>
      <a:accent6>
        <a:srgbClr val="00384A"/>
      </a:accent6>
      <a:hlink>
        <a:srgbClr val="227A78"/>
      </a:hlink>
      <a:folHlink>
        <a:srgbClr val="39474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Beach 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Puck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