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y="5143500" cx="9144000"/>
  <p:notesSz cx="6858000" cy="9144000"/>
  <p:embeddedFontLst>
    <p:embeddedFont>
      <p:font typeface="Ubuntu"/>
      <p:regular r:id="rId32"/>
      <p:bold r:id="rId33"/>
      <p:italic r:id="rId34"/>
      <p:boldItalic r:id="rId35"/>
    </p:embeddedFont>
    <p:embeddedFont>
      <p:font typeface="Bangers"/>
      <p:regular r:id="rId36"/>
    </p:embeddedFont>
    <p:embeddedFont>
      <p:font typeface="Caveat"/>
      <p:regular r:id="rId37"/>
      <p:bold r:id="rId38"/>
    </p:embeddedFont>
    <p:embeddedFont>
      <p:font typeface="Nixie One"/>
      <p:regular r:id="rId39"/>
    </p:embeddedFont>
    <p:embeddedFont>
      <p:font typeface="Montserrat"/>
      <p:regular r:id="rId40"/>
      <p:bold r:id="rId41"/>
      <p:italic r:id="rId42"/>
      <p:boldItalic r:id="rId43"/>
    </p:embeddedFont>
    <p:embeddedFont>
      <p:font typeface="Cousine"/>
      <p:regular r:id="rId44"/>
      <p:bold r:id="rId45"/>
      <p:italic r:id="rId46"/>
      <p:boldItalic r:id="rId47"/>
    </p:embeddedFont>
    <p:embeddedFont>
      <p:font typeface="Viga"/>
      <p:regular r:id="rId48"/>
    </p:embeddedFont>
    <p:embeddedFont>
      <p:font typeface="Merriweather"/>
      <p:regular r:id="rId49"/>
      <p:bold r:id="rId50"/>
      <p:italic r:id="rId51"/>
      <p:boldItalic r:id="rId5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0E91998D-BB06-4A12-B9CD-D8774D1C74C8}">
  <a:tblStyle styleId="{0E91998D-BB06-4A12-B9CD-D8774D1C74C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regular.fntdata"/><Relationship Id="rId42" Type="http://schemas.openxmlformats.org/officeDocument/2006/relationships/font" Target="fonts/Montserrat-italic.fntdata"/><Relationship Id="rId41" Type="http://schemas.openxmlformats.org/officeDocument/2006/relationships/font" Target="fonts/Montserrat-bold.fntdata"/><Relationship Id="rId44" Type="http://schemas.openxmlformats.org/officeDocument/2006/relationships/font" Target="fonts/Cousine-regular.fntdata"/><Relationship Id="rId43" Type="http://schemas.openxmlformats.org/officeDocument/2006/relationships/font" Target="fonts/Montserrat-boldItalic.fntdata"/><Relationship Id="rId46" Type="http://schemas.openxmlformats.org/officeDocument/2006/relationships/font" Target="fonts/Cousine-italic.fntdata"/><Relationship Id="rId45" Type="http://schemas.openxmlformats.org/officeDocument/2006/relationships/font" Target="fonts/Cousine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font" Target="fonts/Viga-regular.fntdata"/><Relationship Id="rId47" Type="http://schemas.openxmlformats.org/officeDocument/2006/relationships/font" Target="fonts/Cousine-boldItalic.fntdata"/><Relationship Id="rId49" Type="http://schemas.openxmlformats.org/officeDocument/2006/relationships/font" Target="fonts/Merriweather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font" Target="fonts/Ubuntu-bold.fntdata"/><Relationship Id="rId32" Type="http://schemas.openxmlformats.org/officeDocument/2006/relationships/font" Target="fonts/Ubuntu-regular.fntdata"/><Relationship Id="rId35" Type="http://schemas.openxmlformats.org/officeDocument/2006/relationships/font" Target="fonts/Ubuntu-boldItalic.fntdata"/><Relationship Id="rId34" Type="http://schemas.openxmlformats.org/officeDocument/2006/relationships/font" Target="fonts/Ubuntu-italic.fntdata"/><Relationship Id="rId37" Type="http://schemas.openxmlformats.org/officeDocument/2006/relationships/font" Target="fonts/Caveat-regular.fntdata"/><Relationship Id="rId36" Type="http://schemas.openxmlformats.org/officeDocument/2006/relationships/font" Target="fonts/Bangers-regular.fntdata"/><Relationship Id="rId39" Type="http://schemas.openxmlformats.org/officeDocument/2006/relationships/font" Target="fonts/NixieOne-regular.fntdata"/><Relationship Id="rId38" Type="http://schemas.openxmlformats.org/officeDocument/2006/relationships/font" Target="fonts/Caveat-bold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Merriweather-italic.fntdata"/><Relationship Id="rId50" Type="http://schemas.openxmlformats.org/officeDocument/2006/relationships/font" Target="fonts/Merriweather-bold.fntdata"/><Relationship Id="rId52" Type="http://schemas.openxmlformats.org/officeDocument/2006/relationships/font" Target="fonts/Merriweather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mailto:equipe@recitmst.qc.ca" TargetMode="External"/><Relationship Id="rId3" Type="http://schemas.openxmlformats.org/officeDocument/2006/relationships/hyperlink" Target="http://www.recitmst.qc.ca" TargetMode="External"/><Relationship Id="rId4" Type="http://schemas.openxmlformats.org/officeDocument/2006/relationships/hyperlink" Target="http://recitmst.qc.ca/Offre-de-services-du-RECIT-MST-922" TargetMode="External"/><Relationship Id="rId5" Type="http://schemas.openxmlformats.org/officeDocument/2006/relationships/hyperlink" Target="https://campus.recit.qc.ca/" TargetMode="External"/><Relationship Id="rId6" Type="http://schemas.openxmlformats.org/officeDocument/2006/relationships/hyperlink" Target="https://www.facebook.com/groups/704851039666407/?ref=bookmarks" TargetMode="Externa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mailto:stephanie.rioux@recitmst.qc.ca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630974117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630974117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6309741171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6309741171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fr-CA" sz="1700">
                <a:solidFill>
                  <a:schemeClr val="dk1"/>
                </a:solidFill>
              </a:rPr>
              <a:t>Donne du sens aux apprentissages;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fr-CA" sz="1700">
                <a:solidFill>
                  <a:schemeClr val="dk1"/>
                </a:solidFill>
              </a:rPr>
              <a:t>Permet de diversifier les approches;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fr-CA" sz="1700">
                <a:solidFill>
                  <a:schemeClr val="dk1"/>
                </a:solidFill>
              </a:rPr>
              <a:t>Permet la différenciation pédagogique;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fr-CA" sz="1700">
                <a:solidFill>
                  <a:schemeClr val="dk1"/>
                </a:solidFill>
              </a:rPr>
              <a:t>Contribue à la mise en place d’un climat favorable aux apprentissages;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fr-CA" sz="1700">
                <a:solidFill>
                  <a:schemeClr val="dk1"/>
                </a:solidFill>
              </a:rPr>
              <a:t>Permet de varier les modes d’expression, de représentation;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fr-CA" sz="1700">
                <a:solidFill>
                  <a:schemeClr val="dk1"/>
                </a:solidFill>
              </a:rPr>
              <a:t>Permet de développer l’autonomie;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fr-CA" sz="1700">
                <a:solidFill>
                  <a:schemeClr val="dk1"/>
                </a:solidFill>
              </a:rPr>
              <a:t>Permet de développer les compétences utiles au 21e siècle;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fr-CA" sz="1700">
                <a:solidFill>
                  <a:schemeClr val="dk1"/>
                </a:solidFill>
              </a:rPr>
              <a:t>Appuie la démarche de résolution de problème, favorise la compréhension des concepts et processus, facilite la communication, augmente l’efficacité des élève dans la réalisation des tâches;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fr-CA" sz="1700">
                <a:solidFill>
                  <a:schemeClr val="dk1"/>
                </a:solidFill>
              </a:rPr>
              <a:t>Permet d’explorer des situations plus complexes, de manipuler un grand nombre de données, de simuler et de faciliter des calculs fastidieux</a:t>
            </a:r>
            <a:r>
              <a:rPr lang="fr-CA" sz="1700">
                <a:solidFill>
                  <a:schemeClr val="dk1"/>
                </a:solidFill>
              </a:rPr>
              <a:t>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fr-CA" sz="1700">
                <a:solidFill>
                  <a:schemeClr val="dk1"/>
                </a:solidFill>
              </a:rPr>
              <a:t>Permet d’évaluer autrement, de donner une rétroaction immédiate ou différente.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6309741171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6309741171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714fc146b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714fc146b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714fc146b2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714fc146b2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f23aeb2b7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f23aeb2b7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4d899af236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4d899af23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75459a914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75459a914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6309741171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6309741171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65b0e395e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65b0e395e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4d899af236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4d899af236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4d899af236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4d899af236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80e7bcac0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80e7bcac0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f23aeb2b7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f23aeb2b7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f817f0c2e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f817f0c2e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1c3d40defd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1c3d40def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4d899af236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4d899af236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4d899af236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4d899af236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75459a9144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75459a9144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f817f0c2e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f817f0c2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80e7bcac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80e7bca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80e7bcac0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80e7bcac0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6309741171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6309741171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500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  <a:hlinkClick r:id="rId2"/>
              </a:rPr>
              <a:t>equipe@recitmst.qc.ca</a:t>
            </a:r>
            <a:endParaRPr sz="15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500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www.recitmst.qc.ca</a:t>
            </a:r>
            <a:endParaRPr sz="15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500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Notre offre de formations</a:t>
            </a:r>
            <a:endParaRPr sz="15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500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Autoformations du Campus RÉCIT</a:t>
            </a:r>
            <a:endParaRPr sz="15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500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  <a:hlinkClick r:id="rId6"/>
              </a:rPr>
              <a:t>Les maths autrement (Facebook)</a:t>
            </a:r>
            <a:endParaRPr sz="15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6309741171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6309741171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500" u="sng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  <a:hlinkClick r:id="rId2"/>
              </a:rPr>
              <a:t>stephanie.rioux@recitmst.qc.ca</a:t>
            </a:r>
            <a:endParaRPr sz="1500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noFill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desmos.com/calculator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4" Type="http://schemas.openxmlformats.org/officeDocument/2006/relationships/hyperlink" Target="https://view.genial.ly/5d812659369a7d0fc95ca03b/interactive-content-cadre-de-reference-de-la-competence-numerique" TargetMode="External"/><Relationship Id="rId5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Relationship Id="rId4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Relationship Id="rId4" Type="http://schemas.openxmlformats.org/officeDocument/2006/relationships/image" Target="../media/image35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hyperlink" Target="https://teacher.desmos.com/" TargetMode="External"/><Relationship Id="rId10" Type="http://schemas.openxmlformats.org/officeDocument/2006/relationships/image" Target="../media/image11.png"/><Relationship Id="rId13" Type="http://schemas.openxmlformats.org/officeDocument/2006/relationships/image" Target="../media/image10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student.desmos.com/" TargetMode="External"/><Relationship Id="rId4" Type="http://schemas.openxmlformats.org/officeDocument/2006/relationships/hyperlink" Target="https://www.desmos.com/" TargetMode="External"/><Relationship Id="rId9" Type="http://schemas.openxmlformats.org/officeDocument/2006/relationships/hyperlink" Target="https://student.desmos.com/" TargetMode="External"/><Relationship Id="rId14" Type="http://schemas.openxmlformats.org/officeDocument/2006/relationships/image" Target="../media/image7.png"/><Relationship Id="rId5" Type="http://schemas.openxmlformats.org/officeDocument/2006/relationships/image" Target="../media/image4.png"/><Relationship Id="rId6" Type="http://schemas.openxmlformats.org/officeDocument/2006/relationships/hyperlink" Target="https://teacher.desmos.com/" TargetMode="External"/><Relationship Id="rId7" Type="http://schemas.openxmlformats.org/officeDocument/2006/relationships/image" Target="../media/image12.png"/><Relationship Id="rId8" Type="http://schemas.openxmlformats.org/officeDocument/2006/relationships/hyperlink" Target="https://www.desmos.com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desmos.com/calculator/nbuaiiwpyq" TargetMode="External"/><Relationship Id="rId4" Type="http://schemas.openxmlformats.org/officeDocument/2006/relationships/hyperlink" Target="https://www.desmos.com/calculator/nbuaiiwpyq" TargetMode="External"/><Relationship Id="rId5" Type="http://schemas.openxmlformats.org/officeDocument/2006/relationships/image" Target="../media/image7.png"/><Relationship Id="rId6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Relationship Id="rId4" Type="http://schemas.openxmlformats.org/officeDocument/2006/relationships/hyperlink" Target="https://www.desmos.com/calculator/e13c43a9pv?fbclid=IwAR3mbDIMykE0tJL58QjVjGUKCQjvGHjrAilcd2kIzi4UEg4EE1KZIZHqKas" TargetMode="External"/><Relationship Id="rId5" Type="http://schemas.openxmlformats.org/officeDocument/2006/relationships/image" Target="../media/image7.png"/><Relationship Id="rId6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.jpg"/><Relationship Id="rId4" Type="http://schemas.openxmlformats.org/officeDocument/2006/relationships/image" Target="../media/image22.jpg"/><Relationship Id="rId5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3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hyperlink" Target="https://www.desmos.com/calculator/knxqqpkclw?fbclid=IwAR0BCbKhhO3SX9OoFGtb2N99ZTfkXCyNGHnRYh4n2il-g76liXMiqrfrnVY" TargetMode="External"/><Relationship Id="rId5" Type="http://schemas.openxmlformats.org/officeDocument/2006/relationships/hyperlink" Target="https://www.desmos.com/calculator/vhe7t01apo" TargetMode="External"/><Relationship Id="rId6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0" Type="http://schemas.openxmlformats.org/officeDocument/2006/relationships/image" Target="../media/image7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drive.google.com/file/d/14w5Vd1Qv14_YsFNfqk1on7_4AqztoZkj/view?usp=sharing" TargetMode="External"/><Relationship Id="rId4" Type="http://schemas.openxmlformats.org/officeDocument/2006/relationships/hyperlink" Target="https://drive.google.com/file/d/1Fm7yLjL5gNlskqTJfjQ-Z4xaznP4ZNLq/view?usp=sharing" TargetMode="External"/><Relationship Id="rId9" Type="http://schemas.openxmlformats.org/officeDocument/2006/relationships/image" Target="../media/image15.png"/><Relationship Id="rId5" Type="http://schemas.openxmlformats.org/officeDocument/2006/relationships/hyperlink" Target="https://docs.google.com/document/d/1R6LDbNakvIr0FNGf4icqgHKxylJD2LygABoEaJjM4oM/edit?usp=sharing" TargetMode="External"/><Relationship Id="rId6" Type="http://schemas.openxmlformats.org/officeDocument/2006/relationships/hyperlink" Target="https://drive.google.com/file/d/1H1IndYSYoTwM_EVGEhEnwpQQB8Oj_TA9/view?usp=sharing" TargetMode="External"/><Relationship Id="rId7" Type="http://schemas.openxmlformats.org/officeDocument/2006/relationships/hyperlink" Target="https://drive.google.com/file/d/1CKket5qeqje037tJD2irLbk1tDci19uF/view?usp=sharing" TargetMode="External"/><Relationship Id="rId8" Type="http://schemas.openxmlformats.org/officeDocument/2006/relationships/image" Target="../media/image32.jpg"/></Relationships>
</file>

<file path=ppt/slides/_rels/slide14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desmos.com/calculator/vbwn2fl0bs" TargetMode="External"/><Relationship Id="rId11" Type="http://schemas.openxmlformats.org/officeDocument/2006/relationships/hyperlink" Target="https://www.desmos.com/calculator/molcmv9af6" TargetMode="External"/><Relationship Id="rId10" Type="http://schemas.openxmlformats.org/officeDocument/2006/relationships/image" Target="../media/image19.png"/><Relationship Id="rId21" Type="http://schemas.openxmlformats.org/officeDocument/2006/relationships/image" Target="../media/image7.png"/><Relationship Id="rId13" Type="http://schemas.openxmlformats.org/officeDocument/2006/relationships/hyperlink" Target="https://www.desmos.com/calculator/0nc7zsf4id" TargetMode="External"/><Relationship Id="rId1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desmos.com/art" TargetMode="External"/><Relationship Id="rId4" Type="http://schemas.openxmlformats.org/officeDocument/2006/relationships/hyperlink" Target="https://www.desmos.com/calculator/nabrtwbihs" TargetMode="External"/><Relationship Id="rId9" Type="http://schemas.openxmlformats.org/officeDocument/2006/relationships/hyperlink" Target="https://www.desmos.com/calculator/nabrtwbihs" TargetMode="External"/><Relationship Id="rId15" Type="http://schemas.openxmlformats.org/officeDocument/2006/relationships/hyperlink" Target="https://www.desmos.com/calculator/a0l4xl0pf5" TargetMode="External"/><Relationship Id="rId14" Type="http://schemas.openxmlformats.org/officeDocument/2006/relationships/image" Target="../media/image31.png"/><Relationship Id="rId17" Type="http://schemas.openxmlformats.org/officeDocument/2006/relationships/hyperlink" Target="https://www.desmos.com/calculator/molcmv9af6" TargetMode="External"/><Relationship Id="rId16" Type="http://schemas.openxmlformats.org/officeDocument/2006/relationships/hyperlink" Target="https://www.desmos.com/calculator/molcmv9af6" TargetMode="External"/><Relationship Id="rId5" Type="http://schemas.openxmlformats.org/officeDocument/2006/relationships/hyperlink" Target="https://www.desmos.com/calculator/a0l4xl0pf5" TargetMode="External"/><Relationship Id="rId19" Type="http://schemas.openxmlformats.org/officeDocument/2006/relationships/hyperlink" Target="https://www.desmos.com/calculator/vbwn2fl0bs" TargetMode="External"/><Relationship Id="rId6" Type="http://schemas.openxmlformats.org/officeDocument/2006/relationships/image" Target="../media/image36.png"/><Relationship Id="rId18" Type="http://schemas.openxmlformats.org/officeDocument/2006/relationships/hyperlink" Target="https://www.desmos.com/calculator/0nc7zsf4id" TargetMode="External"/><Relationship Id="rId7" Type="http://schemas.openxmlformats.org/officeDocument/2006/relationships/hyperlink" Target="https://www.desmos.com/calculator/vbwn2fl0bs" TargetMode="External"/><Relationship Id="rId8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www.desmos.com" TargetMode="External"/><Relationship Id="rId4" Type="http://schemas.openxmlformats.org/officeDocument/2006/relationships/hyperlink" Target="https://www.desmos.com/calculator/ewvsnbku9e" TargetMode="External"/><Relationship Id="rId9" Type="http://schemas.openxmlformats.org/officeDocument/2006/relationships/image" Target="../media/image28.png"/><Relationship Id="rId5" Type="http://schemas.openxmlformats.org/officeDocument/2006/relationships/hyperlink" Target="https://docs.google.com/document/d/1L23R0CGsE-sLqJ1ckXjrBK3MmOMAfaIGuyVcXDQ3jUg/edit?usp=sharing" TargetMode="External"/><Relationship Id="rId6" Type="http://schemas.openxmlformats.org/officeDocument/2006/relationships/image" Target="../media/image17.png"/><Relationship Id="rId7" Type="http://schemas.openxmlformats.org/officeDocument/2006/relationships/image" Target="../media/image7.png"/><Relationship Id="rId8" Type="http://schemas.openxmlformats.org/officeDocument/2006/relationships/image" Target="../media/image2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Relationship Id="rId4" Type="http://schemas.openxmlformats.org/officeDocument/2006/relationships/hyperlink" Target="https://teacher.desmos.com/" TargetMode="External"/><Relationship Id="rId5" Type="http://schemas.openxmlformats.org/officeDocument/2006/relationships/hyperlink" Target="https://student.desmos.com/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teacher.desmos.com/activitybuilder/custom/58ebe320b52e4e08377eae3f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3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teacher.desmos.com/activitybuilder/custom/59dccb74bcc85c06151f8760?lang=fr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2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teacher.desmos.com/activitybuilder/custom/5a1c15793cf38c060ea13b83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2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://www.desmosfr.ca" TargetMode="External"/><Relationship Id="rId4" Type="http://schemas.openxmlformats.org/officeDocument/2006/relationships/hyperlink" Target="https://campus.recit.qc.ca/math%c3%a9matique-science-et-technologie/desmos101" TargetMode="External"/><Relationship Id="rId5" Type="http://schemas.openxmlformats.org/officeDocument/2006/relationships/hyperlink" Target="https://campus.recit.qc.ca/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teacher.desmos.com/polygraph/custom/5d9d0c10afd8d16558865843" TargetMode="External"/><Relationship Id="rId4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teacher.desmos.com/marbleslides-lines" TargetMode="External"/><Relationship Id="rId4" Type="http://schemas.openxmlformats.org/officeDocument/2006/relationships/hyperlink" Target="https://teacher.desmos.com/activitybuilder/custom/57dfe7992e6669e6055c6a85" TargetMode="External"/><Relationship Id="rId5" Type="http://schemas.openxmlformats.org/officeDocument/2006/relationships/image" Target="../media/image25.png"/><Relationship Id="rId6" Type="http://schemas.openxmlformats.org/officeDocument/2006/relationships/image" Target="../media/image38.gif"/><Relationship Id="rId7" Type="http://schemas.openxmlformats.org/officeDocument/2006/relationships/image" Target="../media/image7.png"/></Relationships>
</file>

<file path=ppt/slides/_rels/slide23.xml.rels><?xml version="1.0" encoding="UTF-8" standalone="yes"?><Relationships xmlns="http://schemas.openxmlformats.org/package/2006/relationships"><Relationship Id="rId11" Type="http://schemas.openxmlformats.org/officeDocument/2006/relationships/hyperlink" Target="https://desmos.s3.amazonaws.com/Desmos_User_Guide_FR.pdf" TargetMode="External"/><Relationship Id="rId10" Type="http://schemas.openxmlformats.org/officeDocument/2006/relationships/hyperlink" Target="https://desmos.s3.amazonaws.com/Desmos_User_Guide_FR.pdf" TargetMode="External"/><Relationship Id="rId13" Type="http://schemas.openxmlformats.org/officeDocument/2006/relationships/hyperlink" Target="https://drive.google.com/file/d/1jS5SFul3g4cTOjFPvMqKaXTwHPsF2awH/view?usp=sharing" TargetMode="External"/><Relationship Id="rId12" Type="http://schemas.openxmlformats.org/officeDocument/2006/relationships/hyperlink" Target="https://www.youtube.com/playlist?list=PLbE85KlaADWl9w9d71xFo8AME6LZUfAjR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twitter.com/Desmos" TargetMode="External"/><Relationship Id="rId4" Type="http://schemas.openxmlformats.org/officeDocument/2006/relationships/image" Target="../media/image26.png"/><Relationship Id="rId9" Type="http://schemas.openxmlformats.org/officeDocument/2006/relationships/hyperlink" Target="http://desmosfr.ca/" TargetMode="External"/><Relationship Id="rId14" Type="http://schemas.openxmlformats.org/officeDocument/2006/relationships/hyperlink" Target="https://campus.recit.qc.ca/math%c3%a9matique-science-et-technologie/desmos101" TargetMode="External"/><Relationship Id="rId5" Type="http://schemas.openxmlformats.org/officeDocument/2006/relationships/image" Target="../media/image7.png"/><Relationship Id="rId6" Type="http://schemas.openxmlformats.org/officeDocument/2006/relationships/hyperlink" Target="https://www.desmos.com/" TargetMode="External"/><Relationship Id="rId7" Type="http://schemas.openxmlformats.org/officeDocument/2006/relationships/hyperlink" Target="https://teacher.desmos.com/" TargetMode="External"/><Relationship Id="rId8" Type="http://schemas.openxmlformats.org/officeDocument/2006/relationships/hyperlink" Target="https://student.desmos.com/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4.png"/><Relationship Id="rId4" Type="http://schemas.openxmlformats.org/officeDocument/2006/relationships/hyperlink" Target="mailto:equipe@recitmst.qc.ca" TargetMode="External"/><Relationship Id="rId5" Type="http://schemas.openxmlformats.org/officeDocument/2006/relationships/hyperlink" Target="http://www.recitmst.qc.ca" TargetMode="External"/><Relationship Id="rId6" Type="http://schemas.openxmlformats.org/officeDocument/2006/relationships/hyperlink" Target="http://recitmst.qc.ca/Offre-de-services-du-RECIT-MST-922" TargetMode="External"/><Relationship Id="rId7" Type="http://schemas.openxmlformats.org/officeDocument/2006/relationships/hyperlink" Target="https://campus.recit.qc.ca/c/math%c3%a9matique-science-et-technologie" TargetMode="External"/><Relationship Id="rId8" Type="http://schemas.openxmlformats.org/officeDocument/2006/relationships/hyperlink" Target="https://www.facebook.com/groups/704851039666407/?ref=bookmarks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4.png"/><Relationship Id="rId4" Type="http://schemas.openxmlformats.org/officeDocument/2006/relationships/hyperlink" Target="mailto:stephanie.rioux@recitmst.qc.ca" TargetMode="External"/><Relationship Id="rId5" Type="http://schemas.openxmlformats.org/officeDocument/2006/relationships/hyperlink" Target="mailto:equipe@recitmst.qc.ca" TargetMode="External"/><Relationship Id="rId6" Type="http://schemas.openxmlformats.org/officeDocument/2006/relationships/hyperlink" Target="https://creativecommons.org/licenses/by-nc-sa/4.0/" TargetMode="External"/><Relationship Id="rId7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30325"/>
            <a:ext cx="9143999" cy="220271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5"/>
          <p:cNvSpPr/>
          <p:nvPr/>
        </p:nvSpPr>
        <p:spPr>
          <a:xfrm>
            <a:off x="0" y="2104150"/>
            <a:ext cx="9144000" cy="2983500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5"/>
          <p:cNvSpPr/>
          <p:nvPr/>
        </p:nvSpPr>
        <p:spPr>
          <a:xfrm>
            <a:off x="253650" y="2430100"/>
            <a:ext cx="8636700" cy="233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5"/>
          <p:cNvSpPr txBox="1"/>
          <p:nvPr/>
        </p:nvSpPr>
        <p:spPr>
          <a:xfrm>
            <a:off x="480600" y="2454838"/>
            <a:ext cx="8182800" cy="19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3000"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b="1" sz="30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ousine"/>
              <a:ea typeface="Cousine"/>
              <a:cs typeface="Cousine"/>
              <a:sym typeface="Cousi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ousine"/>
              <a:ea typeface="Cousine"/>
              <a:cs typeface="Cousine"/>
              <a:sym typeface="Cousine"/>
            </a:endParaRPr>
          </a:p>
        </p:txBody>
      </p:sp>
      <p:pic>
        <p:nvPicPr>
          <p:cNvPr id="103" name="Google Shape;10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68600" y="3405400"/>
            <a:ext cx="3083075" cy="887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5"/>
          <p:cNvSpPr txBox="1"/>
          <p:nvPr/>
        </p:nvSpPr>
        <p:spPr>
          <a:xfrm>
            <a:off x="5755175" y="1506150"/>
            <a:ext cx="1407300" cy="3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Viga"/>
                <a:ea typeface="Viga"/>
                <a:cs typeface="Viga"/>
                <a:sym typeface="Viga"/>
              </a:rPr>
              <a:t>… </a:t>
            </a:r>
            <a:r>
              <a:rPr b="1" lang="fr-CA">
                <a:latin typeface="Viga"/>
                <a:ea typeface="Viga"/>
                <a:cs typeface="Viga"/>
                <a:sym typeface="Viga"/>
              </a:rPr>
              <a:t>et à distance</a:t>
            </a:r>
            <a:endParaRPr b="1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6"/>
          <p:cNvSpPr/>
          <p:nvPr/>
        </p:nvSpPr>
        <p:spPr>
          <a:xfrm>
            <a:off x="0" y="1097300"/>
            <a:ext cx="9144000" cy="4046100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6"/>
          <p:cNvSpPr txBox="1"/>
          <p:nvPr/>
        </p:nvSpPr>
        <p:spPr>
          <a:xfrm>
            <a:off x="594900" y="126850"/>
            <a:ext cx="7954200" cy="79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CA" sz="3200">
                <a:latin typeface="Viga"/>
                <a:ea typeface="Viga"/>
                <a:cs typeface="Viga"/>
                <a:sym typeface="Viga"/>
              </a:rPr>
              <a:t>Plan de la formation</a:t>
            </a:r>
            <a:endParaRPr sz="450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11" name="Google Shape;111;p26"/>
          <p:cNvSpPr txBox="1"/>
          <p:nvPr/>
        </p:nvSpPr>
        <p:spPr>
          <a:xfrm>
            <a:off x="856800" y="1551350"/>
            <a:ext cx="7430400" cy="31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latin typeface="Viga"/>
                <a:ea typeface="Viga"/>
                <a:cs typeface="Viga"/>
                <a:sym typeface="Viga"/>
              </a:rPr>
              <a:t>Première partie (1 h):</a:t>
            </a:r>
            <a:endParaRPr sz="2200">
              <a:latin typeface="Viga"/>
              <a:ea typeface="Viga"/>
              <a:cs typeface="Viga"/>
              <a:sym typeface="Viga"/>
            </a:endParaRPr>
          </a:p>
          <a:p>
            <a:pPr indent="45720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latin typeface="Viga"/>
                <a:ea typeface="Viga"/>
                <a:cs typeface="Viga"/>
                <a:sym typeface="Viga"/>
              </a:rPr>
              <a:t>La calculatrice graphique de Desmos</a:t>
            </a:r>
            <a:endParaRPr sz="22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Deuxième partie (1 h 30):</a:t>
            </a:r>
            <a:endParaRPr sz="2200">
              <a:latin typeface="Viga"/>
              <a:ea typeface="Viga"/>
              <a:cs typeface="Viga"/>
              <a:sym typeface="Viga"/>
            </a:endParaRPr>
          </a:p>
          <a:p>
            <a:pPr indent="-3683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Font typeface="Viga"/>
              <a:buAutoNum type="arabicPeriod"/>
            </a:pPr>
            <a:r>
              <a:rPr lang="fr-CA" sz="2200">
                <a:latin typeface="Viga"/>
                <a:ea typeface="Viga"/>
                <a:cs typeface="Viga"/>
                <a:sym typeface="Viga"/>
              </a:rPr>
              <a:t>Vivre une activité Desmos en classe ou à distance</a:t>
            </a:r>
            <a:endParaRPr sz="2200">
              <a:latin typeface="Viga"/>
              <a:ea typeface="Viga"/>
              <a:cs typeface="Viga"/>
              <a:sym typeface="Viga"/>
            </a:endParaRPr>
          </a:p>
          <a:p>
            <a:pPr indent="-3683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Font typeface="Viga"/>
              <a:buAutoNum type="arabicPeriod"/>
            </a:pPr>
            <a:r>
              <a:rPr lang="fr-CA" sz="2200">
                <a:latin typeface="Viga"/>
                <a:ea typeface="Viga"/>
                <a:cs typeface="Viga"/>
                <a:sym typeface="Viga"/>
              </a:rPr>
              <a:t>Concevoir ou modifier une activité Desmos</a:t>
            </a:r>
            <a:endParaRPr sz="2200"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7"/>
          <p:cNvSpPr txBox="1"/>
          <p:nvPr/>
        </p:nvSpPr>
        <p:spPr>
          <a:xfrm rot="-5400000">
            <a:off x="-1397100" y="2144800"/>
            <a:ext cx="4234200" cy="11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6000">
                <a:solidFill>
                  <a:srgbClr val="202D36"/>
                </a:solidFill>
                <a:latin typeface="Bangers"/>
                <a:ea typeface="Bangers"/>
                <a:cs typeface="Bangers"/>
                <a:sym typeface="Bangers"/>
              </a:rPr>
              <a:t>Pourquoi?</a:t>
            </a:r>
            <a:endParaRPr sz="6000">
              <a:solidFill>
                <a:srgbClr val="202D36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</p:txBody>
      </p:sp>
      <p:sp>
        <p:nvSpPr>
          <p:cNvPr id="117" name="Google Shape;117;p27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r-CA" sz="2000">
                <a:latin typeface="Viga"/>
                <a:ea typeface="Viga"/>
                <a:cs typeface="Viga"/>
                <a:sym typeface="Viga"/>
              </a:rPr>
              <a:t>L’utilisation pédagogique des technologies… </a:t>
            </a:r>
            <a:endParaRPr b="1" sz="2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r-CA" sz="2000">
                <a:latin typeface="Viga"/>
                <a:ea typeface="Viga"/>
                <a:cs typeface="Viga"/>
                <a:sym typeface="Viga"/>
              </a:rPr>
              <a:t>une pratique d’enseignement jugée efficace par la recherche</a:t>
            </a:r>
            <a:endParaRPr sz="4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18" name="Google Shape;11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9112" y="1062450"/>
            <a:ext cx="5437574" cy="361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8"/>
          <p:cNvSpPr txBox="1"/>
          <p:nvPr/>
        </p:nvSpPr>
        <p:spPr>
          <a:xfrm rot="-5400000">
            <a:off x="-1168500" y="2144800"/>
            <a:ext cx="4234200" cy="11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6000">
                <a:solidFill>
                  <a:srgbClr val="202D36"/>
                </a:solidFill>
                <a:latin typeface="Bangers"/>
                <a:ea typeface="Bangers"/>
                <a:cs typeface="Bangers"/>
                <a:sym typeface="Bangers"/>
              </a:rPr>
              <a:t>Pourquoi?</a:t>
            </a:r>
            <a:endParaRPr sz="6000">
              <a:solidFill>
                <a:srgbClr val="202D36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</p:txBody>
      </p:sp>
      <p:sp>
        <p:nvSpPr>
          <p:cNvPr id="124" name="Google Shape;124;p28"/>
          <p:cNvSpPr txBox="1"/>
          <p:nvPr/>
        </p:nvSpPr>
        <p:spPr>
          <a:xfrm>
            <a:off x="0" y="0"/>
            <a:ext cx="9144000" cy="789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CA" sz="2500" u="sng"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 sz="4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25" name="Google Shape;125;p2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39724" y="789600"/>
            <a:ext cx="4646652" cy="4353899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8"/>
          <p:cNvSpPr txBox="1"/>
          <p:nvPr/>
        </p:nvSpPr>
        <p:spPr>
          <a:xfrm>
            <a:off x="7092650" y="4451350"/>
            <a:ext cx="1644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MEES - Avril 2019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9"/>
          <p:cNvSpPr txBox="1"/>
          <p:nvPr/>
        </p:nvSpPr>
        <p:spPr>
          <a:xfrm rot="-5400000">
            <a:off x="-1168500" y="2144800"/>
            <a:ext cx="4234200" cy="11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6000">
                <a:solidFill>
                  <a:srgbClr val="202D36"/>
                </a:solidFill>
                <a:latin typeface="Bangers"/>
                <a:ea typeface="Bangers"/>
                <a:cs typeface="Bangers"/>
                <a:sym typeface="Bangers"/>
              </a:rPr>
              <a:t>Pourquoi?</a:t>
            </a:r>
            <a:endParaRPr sz="6000">
              <a:solidFill>
                <a:srgbClr val="202D36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</p:txBody>
      </p:sp>
      <p:sp>
        <p:nvSpPr>
          <p:cNvPr id="132" name="Google Shape;132;p29"/>
          <p:cNvSpPr txBox="1"/>
          <p:nvPr/>
        </p:nvSpPr>
        <p:spPr>
          <a:xfrm>
            <a:off x="0" y="0"/>
            <a:ext cx="9144000" cy="789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CA" sz="2500" u="sng">
                <a:latin typeface="Viga"/>
                <a:ea typeface="Viga"/>
                <a:cs typeface="Viga"/>
                <a:sym typeface="Viga"/>
                <a:hlinkClick r:id="rId3"/>
              </a:rPr>
              <a:t>Référentiel d’intervention en mathématique</a:t>
            </a:r>
            <a:endParaRPr sz="4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33" name="Google Shape;13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11925" y="996925"/>
            <a:ext cx="5996074" cy="3821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9"/>
          <p:cNvSpPr txBox="1"/>
          <p:nvPr/>
        </p:nvSpPr>
        <p:spPr>
          <a:xfrm>
            <a:off x="6830625" y="4451350"/>
            <a:ext cx="19059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MEES - Février 2020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0"/>
          <p:cNvSpPr txBox="1"/>
          <p:nvPr/>
        </p:nvSpPr>
        <p:spPr>
          <a:xfrm rot="-5400000">
            <a:off x="-1168500" y="2144800"/>
            <a:ext cx="4234200" cy="11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6000">
                <a:solidFill>
                  <a:srgbClr val="202D36"/>
                </a:solidFill>
                <a:latin typeface="Bangers"/>
                <a:ea typeface="Bangers"/>
                <a:cs typeface="Bangers"/>
                <a:sym typeface="Bangers"/>
              </a:rPr>
              <a:t>Pourquoi?</a:t>
            </a:r>
            <a:endParaRPr sz="6000">
              <a:solidFill>
                <a:srgbClr val="202D36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</p:txBody>
      </p:sp>
      <p:sp>
        <p:nvSpPr>
          <p:cNvPr id="140" name="Google Shape;140;p30"/>
          <p:cNvSpPr txBox="1"/>
          <p:nvPr/>
        </p:nvSpPr>
        <p:spPr>
          <a:xfrm>
            <a:off x="0" y="0"/>
            <a:ext cx="9144000" cy="789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CA" sz="2500" u="sng">
                <a:latin typeface="Viga"/>
                <a:ea typeface="Viga"/>
                <a:cs typeface="Viga"/>
                <a:sym typeface="Viga"/>
                <a:hlinkClick r:id="rId3"/>
              </a:rPr>
              <a:t>Référentiel d’intervention en mathématique</a:t>
            </a:r>
            <a:endParaRPr sz="4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41" name="Google Shape;141;p30"/>
          <p:cNvSpPr txBox="1"/>
          <p:nvPr/>
        </p:nvSpPr>
        <p:spPr>
          <a:xfrm>
            <a:off x="6830625" y="4451350"/>
            <a:ext cx="19059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MEES - Février 2020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42" name="Google Shape;14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34925" y="845050"/>
            <a:ext cx="4274146" cy="4234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1"/>
          <p:cNvSpPr txBox="1"/>
          <p:nvPr/>
        </p:nvSpPr>
        <p:spPr>
          <a:xfrm>
            <a:off x="7014950" y="4000000"/>
            <a:ext cx="22209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 u="sng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Student.desmos.com 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3000"/>
          </a:p>
        </p:txBody>
      </p:sp>
      <p:pic>
        <p:nvPicPr>
          <p:cNvPr id="148" name="Google Shape;148;p31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8250" y="2137549"/>
            <a:ext cx="1711400" cy="1578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31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68874" y="2128075"/>
            <a:ext cx="1637763" cy="1653551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31"/>
          <p:cNvSpPr txBox="1"/>
          <p:nvPr/>
        </p:nvSpPr>
        <p:spPr>
          <a:xfrm>
            <a:off x="0" y="0"/>
            <a:ext cx="9144000" cy="11241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Les différentes façons de travailler avec Desmos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fr-CA"/>
              <a:t>		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151" name="Google Shape;151;p31"/>
          <p:cNvSpPr txBox="1"/>
          <p:nvPr/>
        </p:nvSpPr>
        <p:spPr>
          <a:xfrm>
            <a:off x="-181000" y="4056250"/>
            <a:ext cx="25407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800" u="sng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Desmos.com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/>
          </a:p>
        </p:txBody>
      </p:sp>
      <p:pic>
        <p:nvPicPr>
          <p:cNvPr id="152" name="Google Shape;152;p31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319998" y="2244206"/>
            <a:ext cx="1637750" cy="136822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31"/>
          <p:cNvSpPr txBox="1"/>
          <p:nvPr/>
        </p:nvSpPr>
        <p:spPr>
          <a:xfrm>
            <a:off x="2877300" y="4056250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 u="sng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  <a:hlinkClick r:id="rId11"/>
              </a:rPr>
              <a:t>Teacher.desmos.com</a:t>
            </a:r>
            <a:endParaRPr/>
          </a:p>
        </p:txBody>
      </p:sp>
      <p:pic>
        <p:nvPicPr>
          <p:cNvPr id="154" name="Google Shape;154;p3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718000" y="1853450"/>
            <a:ext cx="911400" cy="1124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648850" y="3130700"/>
            <a:ext cx="980550" cy="114666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31"/>
          <p:cNvCxnSpPr>
            <a:stCxn id="149" idx="3"/>
            <a:endCxn id="154" idx="1"/>
          </p:cNvCxnSpPr>
          <p:nvPr/>
        </p:nvCxnSpPr>
        <p:spPr>
          <a:xfrm flipH="1" rot="10800000">
            <a:off x="4806637" y="2415450"/>
            <a:ext cx="911400" cy="53940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7" name="Google Shape;157;p31"/>
          <p:cNvCxnSpPr>
            <a:stCxn id="149" idx="3"/>
            <a:endCxn id="155" idx="1"/>
          </p:cNvCxnSpPr>
          <p:nvPr/>
        </p:nvCxnSpPr>
        <p:spPr>
          <a:xfrm>
            <a:off x="4806637" y="2954850"/>
            <a:ext cx="842100" cy="74910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8" name="Google Shape;158;p31"/>
          <p:cNvCxnSpPr>
            <a:stCxn id="154" idx="3"/>
            <a:endCxn id="152" idx="1"/>
          </p:cNvCxnSpPr>
          <p:nvPr/>
        </p:nvCxnSpPr>
        <p:spPr>
          <a:xfrm>
            <a:off x="6629400" y="2415566"/>
            <a:ext cx="690600" cy="51270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9" name="Google Shape;159;p31"/>
          <p:cNvCxnSpPr>
            <a:stCxn id="155" idx="3"/>
            <a:endCxn id="152" idx="1"/>
          </p:cNvCxnSpPr>
          <p:nvPr/>
        </p:nvCxnSpPr>
        <p:spPr>
          <a:xfrm flipH="1" rot="10800000">
            <a:off x="6629400" y="2928232"/>
            <a:ext cx="690600" cy="77580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0" name="Google Shape;160;p31"/>
          <p:cNvSpPr txBox="1"/>
          <p:nvPr/>
        </p:nvSpPr>
        <p:spPr>
          <a:xfrm>
            <a:off x="648300" y="365800"/>
            <a:ext cx="50415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61" name="Google Shape;161;p31"/>
          <p:cNvSpPr txBox="1"/>
          <p:nvPr/>
        </p:nvSpPr>
        <p:spPr>
          <a:xfrm>
            <a:off x="598100" y="1317200"/>
            <a:ext cx="1761600" cy="7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r-CA" sz="2000"/>
              <a:t>Calculatrice</a:t>
            </a:r>
            <a:endParaRPr b="1" sz="2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r-CA" sz="2000"/>
              <a:t>graphique</a:t>
            </a:r>
            <a:endParaRPr b="1" sz="2000"/>
          </a:p>
        </p:txBody>
      </p:sp>
      <p:sp>
        <p:nvSpPr>
          <p:cNvPr id="162" name="Google Shape;162;p31"/>
          <p:cNvSpPr txBox="1"/>
          <p:nvPr/>
        </p:nvSpPr>
        <p:spPr>
          <a:xfrm>
            <a:off x="2992000" y="1297725"/>
            <a:ext cx="2220900" cy="7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400"/>
              <a:t>Espace e</a:t>
            </a:r>
            <a:r>
              <a:rPr b="1" lang="fr-CA" sz="2400"/>
              <a:t>nseignant</a:t>
            </a:r>
            <a:endParaRPr b="1" sz="2400"/>
          </a:p>
        </p:txBody>
      </p:sp>
      <p:sp>
        <p:nvSpPr>
          <p:cNvPr id="163" name="Google Shape;163;p31"/>
          <p:cNvSpPr txBox="1"/>
          <p:nvPr/>
        </p:nvSpPr>
        <p:spPr>
          <a:xfrm>
            <a:off x="7551350" y="1440513"/>
            <a:ext cx="1356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400"/>
              <a:t>Élèves</a:t>
            </a:r>
            <a:endParaRPr b="1" sz="2400"/>
          </a:p>
        </p:txBody>
      </p:sp>
      <p:cxnSp>
        <p:nvCxnSpPr>
          <p:cNvPr id="164" name="Google Shape;164;p31"/>
          <p:cNvCxnSpPr/>
          <p:nvPr/>
        </p:nvCxnSpPr>
        <p:spPr>
          <a:xfrm>
            <a:off x="4998775" y="1734300"/>
            <a:ext cx="2182200" cy="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65" name="Google Shape;165;p3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" y="447234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2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Les possibilités avec la calculatrice graphique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fr-CA"/>
              <a:t>		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171" name="Google Shape;171;p32"/>
          <p:cNvSpPr txBox="1"/>
          <p:nvPr/>
        </p:nvSpPr>
        <p:spPr>
          <a:xfrm>
            <a:off x="648300" y="365800"/>
            <a:ext cx="50415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32"/>
          <p:cNvSpPr txBox="1"/>
          <p:nvPr/>
        </p:nvSpPr>
        <p:spPr>
          <a:xfrm>
            <a:off x="3059250" y="4474475"/>
            <a:ext cx="30255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rgbClr val="00B050"/>
                </a:solidFill>
                <a:hlinkClick r:id="rId3"/>
              </a:rPr>
              <a:t>Lien vers l</a:t>
            </a:r>
            <a:r>
              <a:rPr lang="fr-CA" sz="1800" u="sng">
                <a:solidFill>
                  <a:srgbClr val="00B050"/>
                </a:solidFill>
                <a:hlinkClick r:id="rId4"/>
              </a:rPr>
              <a:t>’arc-en-ciel</a:t>
            </a:r>
            <a:endParaRPr sz="1800">
              <a:solidFill>
                <a:srgbClr val="00B050"/>
              </a:solidFill>
            </a:endParaRPr>
          </a:p>
        </p:txBody>
      </p:sp>
      <p:pic>
        <p:nvPicPr>
          <p:cNvPr id="173" name="Google Shape;173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0126" y="4487549"/>
            <a:ext cx="668925" cy="6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65001" y="1277400"/>
            <a:ext cx="6743318" cy="3120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3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Les possibilités avec la calculatrice graphique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fr-CA"/>
              <a:t>		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180" name="Google Shape;180;p33"/>
          <p:cNvSpPr txBox="1"/>
          <p:nvPr/>
        </p:nvSpPr>
        <p:spPr>
          <a:xfrm>
            <a:off x="648300" y="365800"/>
            <a:ext cx="50415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1" name="Google Shape;18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425" y="1311600"/>
            <a:ext cx="4128651" cy="2989349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3"/>
          <p:cNvSpPr txBox="1"/>
          <p:nvPr/>
        </p:nvSpPr>
        <p:spPr>
          <a:xfrm>
            <a:off x="997675" y="4398275"/>
            <a:ext cx="21333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rgbClr val="00B050"/>
                </a:solidFill>
                <a:hlinkClick r:id="rId4"/>
              </a:rPr>
              <a:t>Lien vers le sapin</a:t>
            </a:r>
            <a:endParaRPr sz="1800">
              <a:solidFill>
                <a:srgbClr val="00B050"/>
              </a:solidFill>
            </a:endParaRPr>
          </a:p>
        </p:txBody>
      </p:sp>
      <p:pic>
        <p:nvPicPr>
          <p:cNvPr id="183" name="Google Shape;183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" y="4487549"/>
            <a:ext cx="668925" cy="6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35150" y="1125000"/>
            <a:ext cx="2553975" cy="394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4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Les possibilités avec la calculatrice graphique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fr-CA"/>
              <a:t>		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190" name="Google Shape;190;p34"/>
          <p:cNvSpPr txBox="1"/>
          <p:nvPr/>
        </p:nvSpPr>
        <p:spPr>
          <a:xfrm>
            <a:off x="648300" y="365800"/>
            <a:ext cx="50415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1" name="Google Shape;19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2375" y="2202975"/>
            <a:ext cx="3667301" cy="275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994662" y="1040651"/>
            <a:ext cx="2648425" cy="353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4"/>
          <p:cNvSpPr txBox="1"/>
          <p:nvPr/>
        </p:nvSpPr>
        <p:spPr>
          <a:xfrm>
            <a:off x="5180113" y="1235725"/>
            <a:ext cx="21918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Réalisations d’élèves partagées sur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‘’Les maths autrement’’</a:t>
            </a:r>
            <a:endParaRPr/>
          </a:p>
        </p:txBody>
      </p:sp>
      <p:pic>
        <p:nvPicPr>
          <p:cNvPr id="194" name="Google Shape;194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" y="448754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5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Les possibilités avec la calculatrice graphique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fr-CA"/>
              <a:t>		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200" name="Google Shape;200;p35"/>
          <p:cNvSpPr txBox="1"/>
          <p:nvPr/>
        </p:nvSpPr>
        <p:spPr>
          <a:xfrm>
            <a:off x="648300" y="365800"/>
            <a:ext cx="50415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4487549"/>
            <a:ext cx="668925" cy="6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955225" y="1381675"/>
            <a:ext cx="7202148" cy="267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96624" y="2238900"/>
            <a:ext cx="3251288" cy="2752199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35"/>
          <p:cNvSpPr txBox="1"/>
          <p:nvPr/>
        </p:nvSpPr>
        <p:spPr>
          <a:xfrm>
            <a:off x="5911263" y="1230000"/>
            <a:ext cx="21918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Réalisations d’élèves partagées sur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‘’Les maths autrement’’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6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Les possibilités avec la calculatrice graphique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fr-CA"/>
              <a:t>		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pic>
        <p:nvPicPr>
          <p:cNvPr id="210" name="Google Shape;21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762" y="1578000"/>
            <a:ext cx="7913024" cy="3087274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6"/>
          <p:cNvSpPr txBox="1"/>
          <p:nvPr/>
        </p:nvSpPr>
        <p:spPr>
          <a:xfrm>
            <a:off x="1944263" y="1125000"/>
            <a:ext cx="49680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/>
              <a:t>Les propriétés des fonctions</a:t>
            </a:r>
            <a:endParaRPr sz="1800"/>
          </a:p>
        </p:txBody>
      </p:sp>
      <p:sp>
        <p:nvSpPr>
          <p:cNvPr id="212" name="Google Shape;212;p36"/>
          <p:cNvSpPr txBox="1"/>
          <p:nvPr/>
        </p:nvSpPr>
        <p:spPr>
          <a:xfrm>
            <a:off x="757613" y="4579900"/>
            <a:ext cx="73413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 u="sng">
                <a:solidFill>
                  <a:srgbClr val="00B050"/>
                </a:solidFill>
                <a:hlinkClick r:id="rId4"/>
              </a:rPr>
              <a:t>Fichier de départ </a:t>
            </a:r>
            <a:r>
              <a:rPr lang="fr-CA" sz="2400"/>
              <a:t>et </a:t>
            </a:r>
            <a:r>
              <a:rPr lang="fr-CA" sz="2400" u="sng">
                <a:solidFill>
                  <a:srgbClr val="00B050"/>
                </a:solidFill>
                <a:hlinkClick r:id="rId5"/>
              </a:rPr>
              <a:t>Corrigé</a:t>
            </a:r>
            <a:endParaRPr sz="2400">
              <a:solidFill>
                <a:srgbClr val="00B050"/>
              </a:solidFill>
            </a:endParaRPr>
          </a:p>
        </p:txBody>
      </p:sp>
      <p:pic>
        <p:nvPicPr>
          <p:cNvPr id="213" name="Google Shape;213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75076" y="112499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7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Projets de dessins avec Desmos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>
                <a:latin typeface="Viga"/>
                <a:ea typeface="Viga"/>
                <a:cs typeface="Viga"/>
                <a:sym typeface="Viga"/>
              </a:rPr>
              <a:t>(partagés sur ‘’Les maths autrement’’)</a:t>
            </a:r>
            <a:endParaRPr b="1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fr-CA"/>
              <a:t>		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219" name="Google Shape;219;p37"/>
          <p:cNvSpPr txBox="1"/>
          <p:nvPr/>
        </p:nvSpPr>
        <p:spPr>
          <a:xfrm>
            <a:off x="544225" y="1655075"/>
            <a:ext cx="1548900" cy="273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rgbClr val="00B050"/>
                </a:solidFill>
                <a:hlinkClick r:id="rId3"/>
              </a:rPr>
              <a:t>Exemple 1</a:t>
            </a:r>
            <a:endParaRPr sz="18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rgbClr val="00B050"/>
                </a:solidFill>
                <a:hlinkClick r:id="rId4"/>
              </a:rPr>
              <a:t>Exemple 2</a:t>
            </a:r>
            <a:endParaRPr sz="18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rgbClr val="00B050"/>
                </a:solidFill>
                <a:hlinkClick r:id="rId5"/>
              </a:rPr>
              <a:t>Exemple 3</a:t>
            </a:r>
            <a:endParaRPr sz="18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rgbClr val="00B050"/>
                </a:solidFill>
                <a:hlinkClick r:id="rId6"/>
              </a:rPr>
              <a:t>Exemple 4</a:t>
            </a:r>
            <a:endParaRPr sz="18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rgbClr val="00B050"/>
                </a:solidFill>
                <a:hlinkClick r:id="rId7"/>
              </a:rPr>
              <a:t>Exemple 5</a:t>
            </a:r>
            <a:endParaRPr sz="18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0" name="Google Shape;220;p3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17425" y="1578125"/>
            <a:ext cx="2732400" cy="273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3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51175" y="2523972"/>
            <a:ext cx="3062300" cy="2383925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7"/>
          <p:cNvSpPr txBox="1"/>
          <p:nvPr/>
        </p:nvSpPr>
        <p:spPr>
          <a:xfrm>
            <a:off x="3049775" y="4310525"/>
            <a:ext cx="21918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Réalisations d’élèves partagées sur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‘’Les maths autrement’’</a:t>
            </a:r>
            <a:endParaRPr/>
          </a:p>
        </p:txBody>
      </p:sp>
      <p:pic>
        <p:nvPicPr>
          <p:cNvPr id="223" name="Google Shape;223;p3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75076" y="112499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8"/>
          <p:cNvSpPr txBox="1"/>
          <p:nvPr>
            <p:ph type="title"/>
          </p:nvPr>
        </p:nvSpPr>
        <p:spPr>
          <a:xfrm>
            <a:off x="0" y="0"/>
            <a:ext cx="9144000" cy="1017600"/>
          </a:xfrm>
          <a:prstGeom prst="rect">
            <a:avLst/>
          </a:prstGeom>
          <a:solidFill>
            <a:srgbClr val="00B050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Certains se surpassent: “</a:t>
            </a:r>
            <a:r>
              <a:rPr lang="fr-CA" u="sng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Creative Art</a:t>
            </a:r>
            <a:r>
              <a:rPr lang="fr-CA">
                <a:latin typeface="Viga"/>
                <a:ea typeface="Viga"/>
                <a:cs typeface="Viga"/>
                <a:sym typeface="Viga"/>
              </a:rPr>
              <a:t>”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29" name="Google Shape;229;p38"/>
          <p:cNvSpPr txBox="1"/>
          <p:nvPr>
            <p:ph idx="1" type="body"/>
          </p:nvPr>
        </p:nvSpPr>
        <p:spPr>
          <a:xfrm>
            <a:off x="6293250" y="1094025"/>
            <a:ext cx="2578500" cy="781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  <a:uFill>
                  <a:noFill/>
                </a:uFill>
                <a:hlinkClick r:id="rId4"/>
              </a:rPr>
              <a:t>Château de Cendrillon</a:t>
            </a:r>
            <a:r>
              <a:rPr lang="fr-CA">
                <a:solidFill>
                  <a:schemeClr val="dk1"/>
                </a:solidFill>
              </a:rPr>
              <a:t> 	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30" name="Google Shape;230;p38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48625" y="2098677"/>
            <a:ext cx="1446769" cy="1588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38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2050" y="1514967"/>
            <a:ext cx="1933820" cy="1035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38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36834" y="1513025"/>
            <a:ext cx="1324306" cy="1035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8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791925" y="3497626"/>
            <a:ext cx="1091662" cy="1149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8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32039" y="3535275"/>
            <a:ext cx="1670538" cy="1149019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8">
            <a:hlinkClick r:id="rId15"/>
          </p:cNvPr>
          <p:cNvSpPr txBox="1"/>
          <p:nvPr/>
        </p:nvSpPr>
        <p:spPr>
          <a:xfrm>
            <a:off x="3046513" y="1094013"/>
            <a:ext cx="3051000" cy="16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-CA" sz="1800">
                <a:solidFill>
                  <a:schemeClr val="dk1"/>
                </a:solidFill>
              </a:rPr>
              <a:t>Sapin de Noël animé	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36" name="Google Shape;236;p38">
            <a:hlinkClick r:id="rId16"/>
          </p:cNvPr>
          <p:cNvSpPr txBox="1"/>
          <p:nvPr/>
        </p:nvSpPr>
        <p:spPr>
          <a:xfrm>
            <a:off x="6715925" y="2893375"/>
            <a:ext cx="2092800" cy="101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-CA" sz="1800">
                <a:solidFill>
                  <a:schemeClr val="dk1"/>
                </a:solidFill>
                <a:uFill>
                  <a:noFill/>
                </a:uFill>
                <a:hlinkClick r:id="rId17"/>
              </a:rPr>
              <a:t>Transformer</a:t>
            </a:r>
            <a:r>
              <a:rPr lang="fr-CA" sz="1800">
                <a:solidFill>
                  <a:schemeClr val="dk1"/>
                </a:solidFill>
              </a:rPr>
              <a:t>	</a:t>
            </a:r>
            <a:endParaRPr/>
          </a:p>
        </p:txBody>
      </p:sp>
      <p:sp>
        <p:nvSpPr>
          <p:cNvPr id="237" name="Google Shape;237;p38"/>
          <p:cNvSpPr txBox="1"/>
          <p:nvPr/>
        </p:nvSpPr>
        <p:spPr>
          <a:xfrm>
            <a:off x="332000" y="3243338"/>
            <a:ext cx="25785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-CA" sz="1800">
                <a:solidFill>
                  <a:schemeClr val="dk1"/>
                </a:solidFill>
                <a:uFill>
                  <a:noFill/>
                </a:uFill>
                <a:hlinkClick r:id="rId18"/>
              </a:rPr>
              <a:t>La reine des neiges</a:t>
            </a:r>
            <a:endParaRPr/>
          </a:p>
        </p:txBody>
      </p:sp>
      <p:sp>
        <p:nvSpPr>
          <p:cNvPr id="238" name="Google Shape;238;p38">
            <a:hlinkClick r:id="rId19"/>
          </p:cNvPr>
          <p:cNvSpPr txBox="1"/>
          <p:nvPr/>
        </p:nvSpPr>
        <p:spPr>
          <a:xfrm>
            <a:off x="178275" y="1136325"/>
            <a:ext cx="2959500" cy="56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-CA" sz="1800">
                <a:solidFill>
                  <a:schemeClr val="dk1"/>
                </a:solidFill>
                <a:uFill>
                  <a:noFill/>
                </a:uFill>
                <a:hlinkClick r:id="rId20"/>
              </a:rPr>
              <a:t>La maison blanche animée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239" name="Google Shape;239;p38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237539" y="442509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9"/>
          <p:cNvSpPr txBox="1"/>
          <p:nvPr/>
        </p:nvSpPr>
        <p:spPr>
          <a:xfrm>
            <a:off x="3377925" y="429350"/>
            <a:ext cx="2129100" cy="4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45" name="Google Shape;245;p39"/>
          <p:cNvSpPr txBox="1"/>
          <p:nvPr/>
        </p:nvSpPr>
        <p:spPr>
          <a:xfrm>
            <a:off x="377750" y="306325"/>
            <a:ext cx="3936000" cy="11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/>
              <a:t>La calculatrice graphique de</a:t>
            </a:r>
            <a:r>
              <a:rPr lang="fr-CA" sz="3000"/>
              <a:t> Desmos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fr-CA" sz="2000"/>
              <a:t>Aller à </a:t>
            </a:r>
            <a:r>
              <a:rPr lang="fr-CA" sz="2000" u="sng">
                <a:solidFill>
                  <a:srgbClr val="00B050"/>
                </a:solidFill>
                <a:hlinkClick r:id="rId3"/>
              </a:rPr>
              <a:t>www.desmos.com</a:t>
            </a:r>
            <a:endParaRPr sz="2000">
              <a:solidFill>
                <a:srgbClr val="00B05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05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fr-CA" sz="2000"/>
              <a:t>Cliquer sur </a:t>
            </a:r>
            <a:endParaRPr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fr-CA" sz="2000"/>
              <a:t>Créer un compte</a:t>
            </a:r>
            <a:endParaRPr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fr-CA" sz="2000"/>
              <a:t>Cliquer sur </a:t>
            </a:r>
            <a:r>
              <a:rPr lang="fr-CA" sz="2000" u="sng">
                <a:solidFill>
                  <a:srgbClr val="00B050"/>
                </a:solidFill>
                <a:hlinkClick r:id="rId4"/>
              </a:rPr>
              <a:t>ce lien</a:t>
            </a:r>
            <a:endParaRPr sz="20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 u="sng">
                <a:solidFill>
                  <a:srgbClr val="00B050"/>
                </a:solidFill>
                <a:hlinkClick r:id="rId5"/>
              </a:rPr>
              <a:t>Pour améliorer vos compétences avec la calculatrice Desmos</a:t>
            </a:r>
            <a:endParaRPr sz="1600">
              <a:solidFill>
                <a:srgbClr val="00B050"/>
              </a:solidFill>
            </a:endParaRPr>
          </a:p>
        </p:txBody>
      </p:sp>
      <p:pic>
        <p:nvPicPr>
          <p:cNvPr descr="keep-calm-and-use-desmos.png" id="246" name="Google Shape;246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35271" y="0"/>
            <a:ext cx="4408734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" y="-1"/>
            <a:ext cx="668925" cy="6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99450" y="2916950"/>
            <a:ext cx="1562100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295525" y="2314575"/>
            <a:ext cx="1399965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4" name="Google Shape;254;p40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{0E91998D-BB06-4A12-B9CD-D8774D1C74C8}</a:tableStyleId>
              </a:tblPr>
              <a:tblGrid>
                <a:gridCol w="9144000"/>
              </a:tblGrid>
              <a:tr h="674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3000">
                          <a:latin typeface="Viga"/>
                          <a:ea typeface="Viga"/>
                          <a:cs typeface="Viga"/>
                          <a:sym typeface="Viga"/>
                        </a:rPr>
                        <a:t>L’espace enseignant de Desmos</a:t>
                      </a:r>
                      <a:endParaRPr b="1" sz="24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solidFill>
                      <a:srgbClr val="00B050"/>
                    </a:solidFill>
                  </a:tcPr>
                </a:tc>
              </a:tr>
              <a:tr h="4469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  <a:p>
                      <a:pPr indent="0" lvl="0" marL="9144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55" name="Google Shape;25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60400" y="4063975"/>
            <a:ext cx="895800" cy="878425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40"/>
          <p:cNvSpPr txBox="1"/>
          <p:nvPr/>
        </p:nvSpPr>
        <p:spPr>
          <a:xfrm>
            <a:off x="797075" y="1062675"/>
            <a:ext cx="7607700" cy="3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fr-CA" sz="1600">
                <a:solidFill>
                  <a:schemeClr val="dk1"/>
                </a:solidFill>
              </a:rPr>
              <a:t>Espace enseignant:  </a:t>
            </a:r>
            <a:r>
              <a:rPr b="1" lang="fr-CA" sz="1600" u="sng">
                <a:solidFill>
                  <a:srgbClr val="00B050"/>
                </a:solidFill>
                <a:hlinkClick r:id="rId4"/>
              </a:rPr>
              <a:t>teacher.desmos.com</a:t>
            </a:r>
            <a:r>
              <a:rPr b="1" lang="fr-CA" sz="1600">
                <a:solidFill>
                  <a:schemeClr val="dk1"/>
                </a:solidFill>
              </a:rPr>
              <a:t> 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fr-CA" sz="1600">
                <a:solidFill>
                  <a:schemeClr val="dk1"/>
                </a:solidFill>
              </a:rPr>
              <a:t>Le compte enseignant est le même que le compte Desmos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fr-CA" sz="1600">
                <a:solidFill>
                  <a:schemeClr val="dk1"/>
                </a:solidFill>
              </a:rPr>
              <a:t>Pour la gestion et le suivi des activités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fr-CA" sz="1600">
                <a:solidFill>
                  <a:schemeClr val="dk1"/>
                </a:solidFill>
              </a:rPr>
              <a:t>Pour suivre la progression de vos élèves et donner de la rétroaction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fr-CA" sz="1600">
                <a:solidFill>
                  <a:schemeClr val="dk1"/>
                </a:solidFill>
              </a:rPr>
              <a:t>Pour créer et modifier des activités</a:t>
            </a:r>
            <a:r>
              <a:rPr b="1" lang="fr-CA" sz="1600">
                <a:solidFill>
                  <a:schemeClr val="dk1"/>
                </a:solidFill>
              </a:rPr>
              <a:t>       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600">
                <a:solidFill>
                  <a:schemeClr val="dk1"/>
                </a:solidFill>
              </a:rPr>
              <a:t>       </a:t>
            </a:r>
            <a:endParaRPr b="1"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fr-CA" sz="1600">
                <a:solidFill>
                  <a:schemeClr val="dk1"/>
                </a:solidFill>
              </a:rPr>
              <a:t>Faire vivre une activité aux élèves: </a:t>
            </a:r>
            <a:r>
              <a:rPr b="1" lang="fr-CA" sz="1600" u="sng">
                <a:solidFill>
                  <a:srgbClr val="00B050"/>
                </a:solidFill>
                <a:hlinkClick r:id="rId5"/>
              </a:rPr>
              <a:t>student.desmos.com</a:t>
            </a:r>
            <a:endParaRPr b="1"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fr-CA" sz="1600">
                <a:solidFill>
                  <a:schemeClr val="dk1"/>
                </a:solidFill>
              </a:rPr>
              <a:t>Se connecter avec leur compte Desmos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fr-CA" sz="1600">
                <a:solidFill>
                  <a:schemeClr val="dk1"/>
                </a:solidFill>
              </a:rPr>
              <a:t>Entrer le code d’activité fourni par l’enseignant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fr-CA" sz="1600">
                <a:solidFill>
                  <a:schemeClr val="dk1"/>
                </a:solidFill>
              </a:rPr>
              <a:t>Vivre l’activité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1" name="Google Shape;261;p41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{0E91998D-BB06-4A12-B9CD-D8774D1C74C8}</a:tableStyleId>
              </a:tblPr>
              <a:tblGrid>
                <a:gridCol w="9144000"/>
              </a:tblGrid>
              <a:tr h="946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3000">
                          <a:latin typeface="Viga"/>
                          <a:ea typeface="Viga"/>
                          <a:cs typeface="Viga"/>
                          <a:sym typeface="Viga"/>
                        </a:rPr>
                        <a:t>Exemple d’activité Desmos</a:t>
                      </a:r>
                      <a:endParaRPr b="1" sz="30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solidFill>
                      <a:srgbClr val="00B050"/>
                    </a:solidFill>
                  </a:tcPr>
                </a:tc>
              </a:tr>
              <a:tr h="4503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-CA" sz="1800" u="sng">
                          <a:solidFill>
                            <a:srgbClr val="00B050"/>
                          </a:solidFill>
                          <a:hlinkClick r:id="rId3"/>
                        </a:rPr>
                        <a:t>Le prix des boîtes LEGO</a:t>
                      </a:r>
                      <a:endParaRPr b="1" sz="1800">
                        <a:solidFill>
                          <a:srgbClr val="00B05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-CA" sz="1800">
                          <a:solidFill>
                            <a:schemeClr val="dk1"/>
                          </a:solidFill>
                        </a:rPr>
                        <a:t> </a:t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800">
                          <a:solidFill>
                            <a:schemeClr val="dk1"/>
                          </a:solidFill>
                        </a:rPr>
                        <a:t>              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62" name="Google Shape;262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151" y="4381249"/>
            <a:ext cx="668925" cy="6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42199" y="1737400"/>
            <a:ext cx="4316150" cy="324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8" name="Google Shape;268;p42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{0E91998D-BB06-4A12-B9CD-D8774D1C74C8}</a:tableStyleId>
              </a:tblPr>
              <a:tblGrid>
                <a:gridCol w="9144000"/>
              </a:tblGrid>
              <a:tr h="763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3000">
                          <a:latin typeface="Viga"/>
                          <a:ea typeface="Viga"/>
                          <a:cs typeface="Viga"/>
                          <a:sym typeface="Viga"/>
                        </a:rPr>
                        <a:t>Exemple d’arrangement de cartes</a:t>
                      </a:r>
                      <a:endParaRPr b="1" sz="24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solidFill>
                      <a:srgbClr val="00B050"/>
                    </a:solidFill>
                  </a:tcPr>
                </a:tc>
              </a:tr>
              <a:tr h="43605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  </a:t>
                      </a:r>
                      <a:r>
                        <a:rPr b="1" lang="fr-CA" sz="2200" u="sng">
                          <a:solidFill>
                            <a:srgbClr val="00B050"/>
                          </a:solidFill>
                          <a:hlinkClick r:id="rId3"/>
                        </a:rPr>
                        <a:t>Exponentiation</a:t>
                      </a:r>
                      <a:endParaRPr sz="2200">
                        <a:solidFill>
                          <a:srgbClr val="00B050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</a:t>
                      </a:r>
                      <a:endParaRPr b="1" sz="1800"/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     </a:t>
                      </a:r>
                      <a:endParaRPr b="1" sz="1800"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69" name="Google Shape;269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48576" y="874774"/>
            <a:ext cx="668925" cy="6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50925" y="1375575"/>
            <a:ext cx="6864373" cy="351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5" name="Google Shape;275;p43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{0E91998D-BB06-4A12-B9CD-D8774D1C74C8}</a:tableStyleId>
              </a:tblPr>
              <a:tblGrid>
                <a:gridCol w="9144000"/>
              </a:tblGrid>
              <a:tr h="766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-CA" sz="3000">
                          <a:solidFill>
                            <a:schemeClr val="dk1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Exemple d’arrangement de cartes</a:t>
                      </a:r>
                      <a:endParaRPr b="1" sz="24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solidFill>
                      <a:srgbClr val="00B050"/>
                    </a:solidFill>
                  </a:tcPr>
                </a:tc>
              </a:tr>
              <a:tr h="4376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    </a:t>
                      </a:r>
                      <a:endParaRPr b="1" sz="1800"/>
                    </a:p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b="1" lang="fr-CA" sz="1800" u="sng">
                          <a:solidFill>
                            <a:srgbClr val="00B050"/>
                          </a:solidFill>
                          <a:hlinkClick r:id="rId3"/>
                        </a:rPr>
                        <a:t>Les modes de représentation (situations de proportionnalité)</a:t>
                      </a:r>
                      <a:endParaRPr b="1" sz="1800">
                        <a:solidFill>
                          <a:srgbClr val="00B050"/>
                        </a:solidFill>
                      </a:endParaRPr>
                    </a:p>
                    <a:p>
                      <a:pPr indent="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/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     </a:t>
                      </a:r>
                      <a:endParaRPr b="1" sz="1800"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76" name="Google Shape;276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051" y="4307099"/>
            <a:ext cx="668925" cy="6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97650" y="1904300"/>
            <a:ext cx="6148676" cy="2552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2" name="Google Shape;282;p44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{0E91998D-BB06-4A12-B9CD-D8774D1C74C8}</a:tableStyleId>
              </a:tblPr>
              <a:tblGrid>
                <a:gridCol w="9144000"/>
              </a:tblGrid>
              <a:tr h="766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3000">
                          <a:solidFill>
                            <a:schemeClr val="dk1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Les activités Desmos</a:t>
                      </a:r>
                      <a:endParaRPr b="1" sz="24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solidFill>
                      <a:srgbClr val="00B050"/>
                    </a:solidFill>
                  </a:tcPr>
                </a:tc>
              </a:tr>
              <a:tr h="4376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    </a:t>
                      </a:r>
                      <a:endParaRPr sz="1800"/>
                    </a:p>
                    <a:p>
                      <a:pPr indent="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rgbClr val="00B050"/>
                        </a:solidFill>
                      </a:endParaRPr>
                    </a:p>
                    <a:p>
                      <a:pPr indent="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/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     </a:t>
                      </a:r>
                      <a:endParaRPr b="1" sz="1800"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4376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83" name="Google Shape;283;p44"/>
          <p:cNvSpPr txBox="1"/>
          <p:nvPr/>
        </p:nvSpPr>
        <p:spPr>
          <a:xfrm>
            <a:off x="809000" y="1304375"/>
            <a:ext cx="7667400" cy="32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fr-CA" sz="1800">
                <a:solidFill>
                  <a:schemeClr val="dk1"/>
                </a:solidFill>
              </a:rPr>
              <a:t>Banque d’activités francophones existantes: </a:t>
            </a:r>
            <a:r>
              <a:rPr lang="fr-CA" sz="1800" u="sng">
                <a:solidFill>
                  <a:srgbClr val="00B050"/>
                </a:solidFill>
                <a:hlinkClick r:id="rId3"/>
              </a:rPr>
              <a:t>www.desmosfr.ca</a:t>
            </a:r>
            <a:endParaRPr sz="1800">
              <a:solidFill>
                <a:srgbClr val="00B050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fr-CA" sz="1800">
                <a:solidFill>
                  <a:schemeClr val="dk1"/>
                </a:solidFill>
              </a:rPr>
              <a:t>Intégrer et utiliser une activité dans son espace enseignant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fr-CA" sz="1800">
                <a:solidFill>
                  <a:schemeClr val="dk1"/>
                </a:solidFill>
              </a:rPr>
              <a:t>Classer ses activités dans les collections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fr-CA" sz="1800">
                <a:solidFill>
                  <a:schemeClr val="dk1"/>
                </a:solidFill>
              </a:rPr>
              <a:t>Concevoir une nouvelle activité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fr-CA" sz="1800">
                <a:solidFill>
                  <a:schemeClr val="dk1"/>
                </a:solidFill>
              </a:rPr>
              <a:t>Modifier une activité existante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chemeClr val="dk1"/>
                </a:solidFill>
              </a:rPr>
              <a:t>Autoformation « </a:t>
            </a:r>
            <a:r>
              <a:rPr lang="fr-CA" sz="1800" u="sng">
                <a:solidFill>
                  <a:srgbClr val="00B050"/>
                </a:solidFill>
                <a:hlinkClick r:id="rId4"/>
              </a:rPr>
              <a:t>Premiers pas avec Desmos</a:t>
            </a:r>
            <a:r>
              <a:rPr lang="fr-CA" sz="1800">
                <a:solidFill>
                  <a:schemeClr val="dk1"/>
                </a:solidFill>
              </a:rPr>
              <a:t> » sur le </a:t>
            </a:r>
            <a:r>
              <a:rPr lang="fr-CA" sz="1800" u="sng">
                <a:solidFill>
                  <a:srgbClr val="00B050"/>
                </a:solidFill>
                <a:hlinkClick r:id="rId5"/>
              </a:rPr>
              <a:t>Campus RÉCIT</a:t>
            </a:r>
            <a:endParaRPr sz="180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5"/>
          <p:cNvSpPr txBox="1"/>
          <p:nvPr/>
        </p:nvSpPr>
        <p:spPr>
          <a:xfrm>
            <a:off x="0" y="0"/>
            <a:ext cx="9144000" cy="8979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Polygraph </a:t>
            </a:r>
            <a:r>
              <a:rPr b="1" lang="fr-CA" sz="2400">
                <a:latin typeface="Viga"/>
                <a:ea typeface="Viga"/>
                <a:cs typeface="Viga"/>
                <a:sym typeface="Viga"/>
              </a:rPr>
              <a:t>(</a:t>
            </a:r>
            <a:r>
              <a:rPr b="1" lang="fr-CA" sz="24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Jeu du style Guess who?</a:t>
            </a:r>
            <a:r>
              <a:rPr b="1" lang="fr-CA" sz="24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)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89" name="Google Shape;289;p45"/>
          <p:cNvSpPr txBox="1"/>
          <p:nvPr/>
        </p:nvSpPr>
        <p:spPr>
          <a:xfrm>
            <a:off x="914200" y="1026150"/>
            <a:ext cx="7564200" cy="28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CA" sz="1800"/>
              <a:t>Jumelage des élèves 2 à 2 aléatoirement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CA" sz="1800"/>
              <a:t>Objectif: découvrir la carte choisie par son adversaire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CA" sz="1800"/>
              <a:t>Pour y arriver: poser des questions afin d’éliminer les autres cartes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CA" sz="1800"/>
              <a:t>Mettre en pratique le langage mathématique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CA" sz="1800"/>
              <a:t>Suivre l’évolution de leurs discussions</a:t>
            </a:r>
            <a:endParaRPr sz="1800"/>
          </a:p>
        </p:txBody>
      </p:sp>
      <p:sp>
        <p:nvSpPr>
          <p:cNvPr id="290" name="Google Shape;290;p45"/>
          <p:cNvSpPr txBox="1"/>
          <p:nvPr/>
        </p:nvSpPr>
        <p:spPr>
          <a:xfrm>
            <a:off x="474600" y="4117375"/>
            <a:ext cx="4664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800"/>
              <a:t>Exemple: </a:t>
            </a:r>
            <a:r>
              <a:rPr b="1" lang="fr-CA" sz="1800" u="sng">
                <a:solidFill>
                  <a:srgbClr val="00B050"/>
                </a:solidFill>
                <a:hlinkClick r:id="rId3"/>
              </a:rPr>
              <a:t>Polygraph sur le plan cartésien</a:t>
            </a:r>
            <a:endParaRPr b="1" sz="1800">
              <a:solidFill>
                <a:srgbClr val="00B050"/>
              </a:solidFill>
            </a:endParaRPr>
          </a:p>
        </p:txBody>
      </p:sp>
      <p:pic>
        <p:nvPicPr>
          <p:cNvPr id="291" name="Google Shape;291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12076" y="102614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6"/>
          <p:cNvSpPr txBox="1"/>
          <p:nvPr>
            <p:ph type="title"/>
          </p:nvPr>
        </p:nvSpPr>
        <p:spPr>
          <a:xfrm>
            <a:off x="0" y="0"/>
            <a:ext cx="9144000" cy="1280400"/>
          </a:xfrm>
          <a:prstGeom prst="rect">
            <a:avLst/>
          </a:prstGeom>
          <a:solidFill>
            <a:srgbClr val="00B050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Viga"/>
                <a:ea typeface="Viga"/>
                <a:cs typeface="Viga"/>
                <a:sym typeface="Viga"/>
              </a:rPr>
              <a:t>Marbleslides (les billes)</a:t>
            </a:r>
            <a:endParaRPr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latin typeface="Viga"/>
                <a:ea typeface="Viga"/>
                <a:cs typeface="Viga"/>
                <a:sym typeface="Viga"/>
              </a:rPr>
              <a:t>Travailler les paramètres des fonctions en s’amusant!!!</a:t>
            </a:r>
            <a:r>
              <a:rPr lang="fr-CA">
                <a:latin typeface="Viga"/>
                <a:ea typeface="Viga"/>
                <a:cs typeface="Viga"/>
                <a:sym typeface="Viga"/>
              </a:rPr>
              <a:t> 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97" name="Google Shape;297;p46"/>
          <p:cNvSpPr txBox="1"/>
          <p:nvPr>
            <p:ph idx="1" type="body"/>
          </p:nvPr>
        </p:nvSpPr>
        <p:spPr>
          <a:xfrm>
            <a:off x="5478800" y="2812838"/>
            <a:ext cx="3424800" cy="157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000000"/>
                </a:solidFill>
                <a:uFill>
                  <a:noFill/>
                </a:uFill>
                <a:hlinkClick r:id="rId3"/>
              </a:rPr>
              <a:t>Fonctions linéaires</a:t>
            </a:r>
            <a:r>
              <a:rPr lang="fr-CA">
                <a:solidFill>
                  <a:srgbClr val="000000"/>
                </a:solidFill>
              </a:rPr>
              <a:t>	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fr-CA" u="sng">
                <a:solidFill>
                  <a:srgbClr val="00B050"/>
                </a:solidFill>
                <a:hlinkClick r:id="rId4"/>
              </a:rPr>
              <a:t>Lien de l’activité</a:t>
            </a:r>
            <a:endParaRPr>
              <a:solidFill>
                <a:srgbClr val="00B050"/>
              </a:solidFill>
            </a:endParaRPr>
          </a:p>
        </p:txBody>
      </p:sp>
      <p:pic>
        <p:nvPicPr>
          <p:cNvPr id="298" name="Google Shape;298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93849" y="948524"/>
            <a:ext cx="1409750" cy="146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280400"/>
            <a:ext cx="5150800" cy="386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4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41301" y="439144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7"/>
          <p:cNvSpPr txBox="1"/>
          <p:nvPr/>
        </p:nvSpPr>
        <p:spPr>
          <a:xfrm>
            <a:off x="100175" y="331900"/>
            <a:ext cx="1792500" cy="31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/>
              <a:t>LIENS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/>
              <a:t>UTILES</a:t>
            </a:r>
            <a:endParaRPr sz="3000"/>
          </a:p>
        </p:txBody>
      </p:sp>
      <p:pic>
        <p:nvPicPr>
          <p:cNvPr id="306" name="Google Shape;306;p47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26475" y="3948447"/>
            <a:ext cx="338700" cy="339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1725" y="2934775"/>
            <a:ext cx="1129388" cy="1129388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47"/>
          <p:cNvSpPr txBox="1"/>
          <p:nvPr/>
        </p:nvSpPr>
        <p:spPr>
          <a:xfrm>
            <a:off x="1892675" y="5550"/>
            <a:ext cx="7251300" cy="51324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Calculatrice graphique:		</a:t>
            </a:r>
            <a:r>
              <a:rPr lang="fr-CA" sz="2400" u="sng">
                <a:hlinkClick r:id="rId6"/>
              </a:rPr>
              <a:t>desmos.com</a:t>
            </a:r>
            <a:endParaRPr sz="2400" u="sng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Espace enseignant:       	</a:t>
            </a:r>
            <a:r>
              <a:rPr lang="fr-CA" sz="2400" u="sng">
                <a:hlinkClick r:id="rId7"/>
              </a:rPr>
              <a:t>teacher.desmos.com</a:t>
            </a:r>
            <a:endParaRPr sz="2400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Élève + Code:         			</a:t>
            </a:r>
            <a:r>
              <a:rPr lang="fr-CA" sz="2400" u="sng">
                <a:hlinkClick r:id="rId8"/>
              </a:rPr>
              <a:t>student.desmos.com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</a:pPr>
            <a:r>
              <a:rPr lang="fr-CA" sz="2200" u="sng">
                <a:hlinkClick r:id="rId9"/>
              </a:rPr>
              <a:t>Desmosfr.ca</a:t>
            </a:r>
            <a:r>
              <a:rPr lang="fr-CA" sz="2200"/>
              <a:t> (banque d’activités francophones)</a:t>
            </a:r>
            <a:endParaRPr sz="2200"/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</a:pPr>
            <a:r>
              <a:rPr lang="fr-CA" sz="2200" u="sng">
                <a:solidFill>
                  <a:schemeClr val="dk1"/>
                </a:solidFill>
                <a:hlinkClick r:id="rId10"/>
              </a:rPr>
              <a:t>G</a:t>
            </a:r>
            <a:r>
              <a:rPr lang="fr-CA" sz="2200" u="sng">
                <a:solidFill>
                  <a:schemeClr val="dk1"/>
                </a:solidFill>
                <a:hlinkClick r:id="rId11"/>
              </a:rPr>
              <a:t>uide de l’utilisateur</a:t>
            </a:r>
            <a:r>
              <a:rPr lang="fr-CA" sz="2200">
                <a:solidFill>
                  <a:schemeClr val="dk1"/>
                </a:solidFill>
              </a:rPr>
              <a:t> (Par Desmos)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</a:pPr>
            <a:r>
              <a:rPr lang="fr-CA" sz="2200" u="sng">
                <a:hlinkClick r:id="rId12"/>
              </a:rPr>
              <a:t>Tutoriels vidéo</a:t>
            </a:r>
            <a:r>
              <a:rPr lang="fr-CA"/>
              <a:t> </a:t>
            </a:r>
            <a:r>
              <a:rPr lang="fr-CA" sz="2200"/>
              <a:t>(RÉCIT MST)</a:t>
            </a:r>
            <a:endParaRPr sz="2200"/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</a:pPr>
            <a:r>
              <a:rPr lang="fr-CA" sz="2200" u="sng">
                <a:hlinkClick r:id="rId13"/>
              </a:rPr>
              <a:t>Guide de l’enseignant</a:t>
            </a:r>
            <a:r>
              <a:rPr lang="fr-CA" sz="2200"/>
              <a:t> (CSDM)</a:t>
            </a:r>
            <a:endParaRPr sz="2200"/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</a:pPr>
            <a:r>
              <a:rPr lang="fr-CA" sz="2200" u="sng">
                <a:hlinkClick r:id="rId14"/>
              </a:rPr>
              <a:t>Autoformation du Campus RÉCIT</a:t>
            </a:r>
            <a:r>
              <a:rPr lang="fr-CA" sz="2200"/>
              <a:t> </a:t>
            </a:r>
            <a:endParaRPr sz="22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0688" y="3546500"/>
            <a:ext cx="962025" cy="1552575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48"/>
          <p:cNvSpPr txBox="1"/>
          <p:nvPr/>
        </p:nvSpPr>
        <p:spPr>
          <a:xfrm>
            <a:off x="725550" y="339875"/>
            <a:ext cx="7692900" cy="43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     </a:t>
            </a:r>
            <a:endParaRPr sz="30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u="sng">
                <a:hlinkClick r:id="rId4"/>
              </a:rPr>
              <a:t>equipe@recitmst.qc.ca</a:t>
            </a:r>
            <a:endParaRPr sz="30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u="sng">
                <a:hlinkClick r:id="rId5"/>
              </a:rPr>
              <a:t>www.recitmst.qc.ca</a:t>
            </a:r>
            <a:endParaRPr sz="30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u="sng">
                <a:hlinkClick r:id="rId6"/>
              </a:rPr>
              <a:t>Notre offre de formations</a:t>
            </a:r>
            <a:endParaRPr sz="30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u="sng">
                <a:hlinkClick r:id="rId7"/>
              </a:rPr>
              <a:t>Autoformations MST du Campus RÉCIT</a:t>
            </a:r>
            <a:endParaRPr sz="30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u="sng">
                <a:hlinkClick r:id="rId8"/>
              </a:rPr>
              <a:t>Les maths autrement (Facebook)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15" name="Google Shape;315;p48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000">
                <a:latin typeface="Viga"/>
                <a:ea typeface="Viga"/>
                <a:cs typeface="Viga"/>
                <a:sym typeface="Viga"/>
              </a:rPr>
              <a:t>Liens utiles</a:t>
            </a:r>
            <a:endParaRPr sz="40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0975" y="3106875"/>
            <a:ext cx="962025" cy="1552575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49"/>
          <p:cNvSpPr txBox="1"/>
          <p:nvPr/>
        </p:nvSpPr>
        <p:spPr>
          <a:xfrm>
            <a:off x="382200" y="1274125"/>
            <a:ext cx="8379600" cy="31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500">
                <a:latin typeface="Viga"/>
                <a:ea typeface="Viga"/>
                <a:cs typeface="Viga"/>
                <a:sym typeface="Viga"/>
              </a:rPr>
              <a:t>Merci!</a:t>
            </a:r>
            <a:endParaRPr b="1" sz="35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5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2000" u="sng">
                <a:latin typeface="Merriweather"/>
                <a:ea typeface="Merriweather"/>
                <a:cs typeface="Merriweather"/>
                <a:sym typeface="Merriweather"/>
                <a:hlinkClick r:id="rId4"/>
              </a:rPr>
              <a:t>stephanie.rioux@recitmst.qc.ca</a:t>
            </a:r>
            <a:endParaRPr sz="3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0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22" name="Google Shape;322;p49"/>
          <p:cNvSpPr txBox="1"/>
          <p:nvPr/>
        </p:nvSpPr>
        <p:spPr>
          <a:xfrm>
            <a:off x="0" y="-5400"/>
            <a:ext cx="9144000" cy="1677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Questions?  Commentaires?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Découvertes?  Coups de coeur?</a:t>
            </a:r>
            <a:r>
              <a:rPr b="1" lang="fr-CA" sz="3000">
                <a:latin typeface="Ubuntu"/>
                <a:ea typeface="Ubuntu"/>
                <a:cs typeface="Ubuntu"/>
                <a:sym typeface="Ubuntu"/>
              </a:rPr>
              <a:t> 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23" name="Google Shape;323;p49"/>
          <p:cNvSpPr txBox="1"/>
          <p:nvPr/>
        </p:nvSpPr>
        <p:spPr>
          <a:xfrm>
            <a:off x="3171900" y="4659450"/>
            <a:ext cx="2800200" cy="5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r-CA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CC by-nc-sa</a:t>
            </a:r>
            <a:r>
              <a:rPr b="1" lang="fr-CA">
                <a:latin typeface="Nixie One"/>
                <a:ea typeface="Nixie One"/>
                <a:cs typeface="Nixie One"/>
                <a:sym typeface="Nixie One"/>
              </a:rPr>
              <a:t> </a:t>
            </a:r>
            <a:r>
              <a:rPr b="1" lang="fr-CA" u="sng">
                <a:latin typeface="Nixie One"/>
                <a:ea typeface="Nixie One"/>
                <a:cs typeface="Nixie One"/>
                <a:sym typeface="Nixie One"/>
                <a:hlinkClick r:id="rId5"/>
              </a:rPr>
              <a:t>RÉCIT MST</a:t>
            </a:r>
            <a:endParaRPr b="1"/>
          </a:p>
        </p:txBody>
      </p:sp>
      <p:pic>
        <p:nvPicPr>
          <p:cNvPr id="324" name="Google Shape;324;p49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26050" y="4725055"/>
            <a:ext cx="962025" cy="2663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